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37"/>
  </p:notesMasterIdLst>
  <p:sldIdLst>
    <p:sldId id="256" r:id="rId4"/>
    <p:sldId id="375" r:id="rId5"/>
    <p:sldId id="325" r:id="rId6"/>
    <p:sldId id="376" r:id="rId7"/>
    <p:sldId id="380" r:id="rId8"/>
    <p:sldId id="377" r:id="rId9"/>
    <p:sldId id="323" r:id="rId10"/>
    <p:sldId id="378" r:id="rId11"/>
    <p:sldId id="379" r:id="rId12"/>
    <p:sldId id="381" r:id="rId13"/>
    <p:sldId id="382" r:id="rId14"/>
    <p:sldId id="339" r:id="rId15"/>
    <p:sldId id="387" r:id="rId16"/>
    <p:sldId id="383" r:id="rId17"/>
    <p:sldId id="402" r:id="rId18"/>
    <p:sldId id="403" r:id="rId19"/>
    <p:sldId id="406" r:id="rId20"/>
    <p:sldId id="404" r:id="rId21"/>
    <p:sldId id="401" r:id="rId22"/>
    <p:sldId id="374" r:id="rId23"/>
    <p:sldId id="384" r:id="rId24"/>
    <p:sldId id="385" r:id="rId25"/>
    <p:sldId id="386" r:id="rId26"/>
    <p:sldId id="410" r:id="rId27"/>
    <p:sldId id="407" r:id="rId28"/>
    <p:sldId id="408" r:id="rId29"/>
    <p:sldId id="409" r:id="rId30"/>
    <p:sldId id="412" r:id="rId31"/>
    <p:sldId id="414" r:id="rId32"/>
    <p:sldId id="413" r:id="rId33"/>
    <p:sldId id="417" r:id="rId34"/>
    <p:sldId id="411" r:id="rId35"/>
    <p:sldId id="340" r:id="rId36"/>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6" d="100"/>
          <a:sy n="96" d="100"/>
        </p:scale>
        <p:origin x="134" y="4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slide" Target="slides/slide31.xml"/><Relationship Id="rId42" Type="http://schemas.microsoft.com/office/2015/10/relationships/revisionInfo" Target="revisionInfo.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11/19/2023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14</a:t>
            </a:fld>
            <a:endParaRPr lang="en-US"/>
          </a:p>
        </p:txBody>
      </p:sp>
    </p:spTree>
    <p:extLst>
      <p:ext uri="{BB962C8B-B14F-4D97-AF65-F5344CB8AC3E}">
        <p14:creationId xmlns:p14="http://schemas.microsoft.com/office/powerpoint/2010/main" val="961216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18</a:t>
            </a:fld>
            <a:endParaRPr lang="en-US"/>
          </a:p>
        </p:txBody>
      </p:sp>
    </p:spTree>
    <p:extLst>
      <p:ext uri="{BB962C8B-B14F-4D97-AF65-F5344CB8AC3E}">
        <p14:creationId xmlns:p14="http://schemas.microsoft.com/office/powerpoint/2010/main" val="171242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Disjunctie syllogisme</a:t>
            </a:r>
          </a:p>
          <a:p>
            <a:pPr lvl="1"/>
            <a:r>
              <a:rPr lang="nl-BE" dirty="0"/>
              <a:t>Een </a:t>
            </a:r>
            <a:r>
              <a:rPr lang="nl-BE" dirty="0" err="1"/>
              <a:t>permisse</a:t>
            </a:r>
            <a:r>
              <a:rPr lang="nl-BE" dirty="0"/>
              <a:t> die bestaat uit een disjunctieve bewering en daarna een negatie van 1 van de </a:t>
            </a:r>
            <a:r>
              <a:rPr lang="nl-BE" dirty="0" err="1"/>
              <a:t>disjunten</a:t>
            </a:r>
            <a:r>
              <a:rPr lang="nl-BE" dirty="0"/>
              <a:t>. De conclusie bevestigd daarom de andere disjunctie.</a:t>
            </a:r>
          </a:p>
          <a:p>
            <a:pPr lvl="2"/>
            <a:r>
              <a:rPr lang="nl-BE" dirty="0" err="1"/>
              <a:t>Permisse</a:t>
            </a:r>
            <a:r>
              <a:rPr lang="nl-BE" dirty="0"/>
              <a:t> 1 :	We zijn blij of we zijn verdrietig</a:t>
            </a:r>
          </a:p>
          <a:p>
            <a:pPr lvl="2"/>
            <a:r>
              <a:rPr lang="nl-BE" dirty="0" err="1"/>
              <a:t>Permisse</a:t>
            </a:r>
            <a:r>
              <a:rPr lang="nl-BE" dirty="0"/>
              <a:t> 2 : 	Ik ben niet verdrietig</a:t>
            </a:r>
          </a:p>
          <a:p>
            <a:pPr lvl="2"/>
            <a:r>
              <a:rPr lang="nl-BE" dirty="0"/>
              <a:t>Conclusie:	Ik ben blij</a:t>
            </a:r>
          </a:p>
        </p:txBody>
      </p:sp>
    </p:spTree>
    <p:extLst>
      <p:ext uri="{BB962C8B-B14F-4D97-AF65-F5344CB8AC3E}">
        <p14:creationId xmlns:p14="http://schemas.microsoft.com/office/powerpoint/2010/main" val="292835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Venn</a:t>
            </a:r>
            <a:r>
              <a:rPr lang="nl-BE" dirty="0"/>
              <a:t> diagram methode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Syllogisme gebruiken we best als er enkel 2 statements of </a:t>
            </a:r>
            <a:r>
              <a:rPr lang="nl-BE" dirty="0" err="1"/>
              <a:t>permisses</a:t>
            </a:r>
            <a:r>
              <a:rPr lang="nl-BE" dirty="0"/>
              <a:t> zijn.</a:t>
            </a:r>
          </a:p>
          <a:p>
            <a:r>
              <a:rPr lang="nl-BE" dirty="0"/>
              <a:t>Indien we met meer dan 2 </a:t>
            </a:r>
            <a:r>
              <a:rPr lang="nl-BE" dirty="0" err="1"/>
              <a:t>permisses</a:t>
            </a:r>
            <a:r>
              <a:rPr lang="nl-BE" dirty="0"/>
              <a:t> moeten rekening houden is het makkelijker om met </a:t>
            </a:r>
            <a:r>
              <a:rPr lang="nl-BE" dirty="0" err="1"/>
              <a:t>Venn</a:t>
            </a:r>
            <a:r>
              <a:rPr lang="nl-BE" dirty="0"/>
              <a:t> diagrammen te werken.</a:t>
            </a:r>
          </a:p>
          <a:p>
            <a:r>
              <a:rPr lang="nl-BE" dirty="0"/>
              <a:t>Met de </a:t>
            </a:r>
            <a:r>
              <a:rPr lang="nl-BE" dirty="0" err="1"/>
              <a:t>Venn</a:t>
            </a:r>
            <a:r>
              <a:rPr lang="nl-BE" dirty="0"/>
              <a:t> methoden gebruiken we geometrische figuren om de statements voor te stellen. Alle conclusies worden dan geverifieerd aan de hand van deze figuren. </a:t>
            </a:r>
          </a:p>
        </p:txBody>
      </p:sp>
    </p:spTree>
    <p:extLst>
      <p:ext uri="{BB962C8B-B14F-4D97-AF65-F5344CB8AC3E}">
        <p14:creationId xmlns:p14="http://schemas.microsoft.com/office/powerpoint/2010/main" val="40816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566" r="456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Venn diagram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Venndiagrammen</a:t>
            </a:r>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rotWithShape="1">
          <a:blip r:embed="rId2"/>
          <a:srcRect r="2" b="1546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5" y="2172430"/>
            <a:ext cx="6619875" cy="3843666"/>
          </a:xfrm>
        </p:spPr>
        <p:txBody>
          <a:bodyPr>
            <a:normAutofit/>
          </a:bodyPr>
          <a:lstStyle/>
          <a:p>
            <a:r>
              <a:rPr lang="nl-NL" sz="2000" dirty="0"/>
              <a:t>Venndiagrammen zijn genoemd naar de Engelse wiskundige en filosoof </a:t>
            </a:r>
            <a:r>
              <a:rPr lang="nl-NL" sz="2000" b="1" dirty="0"/>
              <a:t>John </a:t>
            </a:r>
            <a:r>
              <a:rPr lang="nl-NL" sz="2000" b="1" dirty="0" err="1"/>
              <a:t>Venn</a:t>
            </a:r>
            <a:r>
              <a:rPr lang="nl-NL" sz="2000" dirty="0"/>
              <a:t>, die ze omstreeks 1880 bedacht</a:t>
            </a:r>
          </a:p>
          <a:p>
            <a:r>
              <a:rPr lang="nl-NL" sz="2000" dirty="0"/>
              <a:t>Venndiagrammen zijn een grafische voorstelling van de logische relaties van objecten met andere verzamelingen van objecten</a:t>
            </a:r>
          </a:p>
          <a:p>
            <a:r>
              <a:rPr lang="nl-NL" sz="2000" dirty="0"/>
              <a:t>Een venndiagram wordt gebruikt om klassen (class) van objecten (object) voor te stellen en hun logische relatie onderling.</a:t>
            </a:r>
          </a:p>
          <a:p>
            <a:r>
              <a:rPr lang="nl-NL" sz="2000" dirty="0"/>
              <a:t>We kunnen venndiagrammen gebruiken om de beweringen te valideren</a:t>
            </a:r>
          </a:p>
          <a:p>
            <a:endParaRPr lang="nl-BE" sz="2000" dirty="0"/>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734675" cy="5310619"/>
          </a:xfrm>
        </p:spPr>
        <p:txBody>
          <a:bodyPr/>
          <a:lstStyle/>
          <a:p>
            <a:r>
              <a:rPr lang="nl-BE" dirty="0"/>
              <a:t>Een venndiagram of klasse wordt bepaald door zijn leden</a:t>
            </a:r>
          </a:p>
          <a:p>
            <a:pPr lvl="1"/>
            <a:r>
              <a:rPr lang="nl-BE" dirty="0"/>
              <a:t>Indien we een klasse H omschrijven als een klasse van honden, zijn alle honden van de wereld lid van deze klasse.</a:t>
            </a:r>
          </a:p>
          <a:p>
            <a:pPr lvl="1"/>
            <a:r>
              <a:rPr lang="nl-BE" dirty="0"/>
              <a:t>Alle andere dieren en objecten vallen buiten deze klasse </a:t>
            </a:r>
          </a:p>
          <a:p>
            <a:pPr lvl="1"/>
            <a:r>
              <a:rPr lang="nl-BE" dirty="0"/>
              <a:t>Een klasse kan ook leeg zijn. Een verzameling van alle levende dino ’s zal (voorlopig nog) leeg zijn</a:t>
            </a:r>
          </a:p>
          <a:p>
            <a:pPr lvl="1"/>
            <a:r>
              <a:rPr lang="nl-BE" dirty="0"/>
              <a:t>Een klasse worden voorgesteld door cirkels of ovalen</a:t>
            </a:r>
          </a:p>
          <a:p>
            <a:pPr lvl="2"/>
            <a:r>
              <a:rPr lang="nl-BE" dirty="0"/>
              <a:t>Naast het ovaal staat de naam van de klasse, bijvoorbeeld H</a:t>
            </a:r>
          </a:p>
          <a:p>
            <a:pPr lvl="2"/>
            <a:r>
              <a:rPr lang="nl-BE" dirty="0"/>
              <a:t>Alles wat in de cirkel zit behoort tot die klasse.</a:t>
            </a:r>
          </a:p>
          <a:p>
            <a:pPr lvl="2"/>
            <a:r>
              <a:rPr lang="nl-BE" dirty="0"/>
              <a:t>Alles erbuiten behoort niet tot die groep</a:t>
            </a:r>
          </a:p>
          <a:p>
            <a:pPr lvl="2"/>
            <a:r>
              <a:rPr lang="nl-BE" dirty="0"/>
              <a:t>Dikwijls worden de cirkels binnen een rechthoek geplaatst</a:t>
            </a:r>
          </a:p>
          <a:p>
            <a:pPr lvl="3">
              <a:buFont typeface="Wingdings" panose="05000000000000000000" pitchFamily="2" charset="2"/>
              <a:buChar char="ü"/>
            </a:pPr>
            <a:r>
              <a:rPr lang="nl-BE" dirty="0"/>
              <a:t>Deze rechthoek omvat alles anders</a:t>
            </a:r>
          </a:p>
        </p:txBody>
      </p:sp>
      <p:grpSp>
        <p:nvGrpSpPr>
          <p:cNvPr id="30" name="Group 29">
            <a:extLst>
              <a:ext uri="{FF2B5EF4-FFF2-40B4-BE49-F238E27FC236}">
                <a16:creationId xmlns:a16="http://schemas.microsoft.com/office/drawing/2014/main" id="{DF056EDA-8742-8E09-8A62-7FB4FBB35835}"/>
              </a:ext>
            </a:extLst>
          </p:cNvPr>
          <p:cNvGrpSpPr/>
          <p:nvPr/>
        </p:nvGrpSpPr>
        <p:grpSpPr>
          <a:xfrm>
            <a:off x="8670637" y="3429000"/>
            <a:ext cx="3092738" cy="2519777"/>
            <a:chOff x="1075854" y="4074041"/>
            <a:chExt cx="3092738" cy="2519777"/>
          </a:xfrm>
        </p:grpSpPr>
        <p:sp>
          <p:nvSpPr>
            <p:cNvPr id="10" name="Rectangle 9">
              <a:extLst>
                <a:ext uri="{FF2B5EF4-FFF2-40B4-BE49-F238E27FC236}">
                  <a16:creationId xmlns:a16="http://schemas.microsoft.com/office/drawing/2014/main" id="{8309FBFF-62E5-C078-A5C7-78AF696AA68B}"/>
                </a:ext>
              </a:extLst>
            </p:cNvPr>
            <p:cNvSpPr/>
            <p:nvPr/>
          </p:nvSpPr>
          <p:spPr>
            <a:xfrm>
              <a:off x="1075854" y="4074041"/>
              <a:ext cx="3092738" cy="25050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4" name="Oval 3">
              <a:extLst>
                <a:ext uri="{FF2B5EF4-FFF2-40B4-BE49-F238E27FC236}">
                  <a16:creationId xmlns:a16="http://schemas.microsoft.com/office/drawing/2014/main" id="{BB9687A0-749A-4194-DBA8-3AD100F0D1A6}"/>
                </a:ext>
              </a:extLst>
            </p:cNvPr>
            <p:cNvSpPr/>
            <p:nvPr/>
          </p:nvSpPr>
          <p:spPr>
            <a:xfrm>
              <a:off x="1337982" y="4699264"/>
              <a:ext cx="1977034" cy="1313330"/>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5" name="TextBox 4">
              <a:extLst>
                <a:ext uri="{FF2B5EF4-FFF2-40B4-BE49-F238E27FC236}">
                  <a16:creationId xmlns:a16="http://schemas.microsoft.com/office/drawing/2014/main" id="{6F567E66-DF5C-B5C7-7859-81E63E8AEE45}"/>
                </a:ext>
              </a:extLst>
            </p:cNvPr>
            <p:cNvSpPr txBox="1"/>
            <p:nvPr/>
          </p:nvSpPr>
          <p:spPr>
            <a:xfrm>
              <a:off x="1421858" y="4632042"/>
              <a:ext cx="287516" cy="369332"/>
            </a:xfrm>
            <a:prstGeom prst="rect">
              <a:avLst/>
            </a:prstGeom>
            <a:noFill/>
          </p:spPr>
          <p:txBody>
            <a:bodyPr wrap="square" rtlCol="0">
              <a:spAutoFit/>
            </a:bodyPr>
            <a:lstStyle/>
            <a:p>
              <a:r>
                <a:rPr lang="en-US" dirty="0"/>
                <a:t>H</a:t>
              </a:r>
              <a:endParaRPr lang="en-IE" dirty="0"/>
            </a:p>
          </p:txBody>
        </p:sp>
        <p:pic>
          <p:nvPicPr>
            <p:cNvPr id="13" name="Picture 12">
              <a:extLst>
                <a:ext uri="{FF2B5EF4-FFF2-40B4-BE49-F238E27FC236}">
                  <a16:creationId xmlns:a16="http://schemas.microsoft.com/office/drawing/2014/main" id="{ECDB28FC-ABEF-0866-31E6-7EA57196EAFF}"/>
                </a:ext>
              </a:extLst>
            </p:cNvPr>
            <p:cNvPicPr>
              <a:picLocks noChangeAspect="1"/>
            </p:cNvPicPr>
            <p:nvPr/>
          </p:nvPicPr>
          <p:blipFill>
            <a:blip r:embed="rId3"/>
            <a:stretch>
              <a:fillRect/>
            </a:stretch>
          </p:blipFill>
          <p:spPr>
            <a:xfrm>
              <a:off x="1685569" y="4874974"/>
              <a:ext cx="348948" cy="466725"/>
            </a:xfrm>
            <a:prstGeom prst="rect">
              <a:avLst/>
            </a:prstGeom>
          </p:spPr>
        </p:pic>
        <p:pic>
          <p:nvPicPr>
            <p:cNvPr id="17" name="Picture 16">
              <a:extLst>
                <a:ext uri="{FF2B5EF4-FFF2-40B4-BE49-F238E27FC236}">
                  <a16:creationId xmlns:a16="http://schemas.microsoft.com/office/drawing/2014/main" id="{E96F6BD8-5A44-CEDF-2FA6-A1DE4B76DDA5}"/>
                </a:ext>
              </a:extLst>
            </p:cNvPr>
            <p:cNvPicPr>
              <a:picLocks noChangeAspect="1"/>
            </p:cNvPicPr>
            <p:nvPr/>
          </p:nvPicPr>
          <p:blipFill>
            <a:blip r:embed="rId4"/>
            <a:stretch>
              <a:fillRect/>
            </a:stretch>
          </p:blipFill>
          <p:spPr>
            <a:xfrm>
              <a:off x="2170174" y="4713966"/>
              <a:ext cx="545746" cy="360485"/>
            </a:xfrm>
            <a:prstGeom prst="rect">
              <a:avLst/>
            </a:prstGeom>
          </p:spPr>
        </p:pic>
        <p:pic>
          <p:nvPicPr>
            <p:cNvPr id="19" name="Picture 18">
              <a:extLst>
                <a:ext uri="{FF2B5EF4-FFF2-40B4-BE49-F238E27FC236}">
                  <a16:creationId xmlns:a16="http://schemas.microsoft.com/office/drawing/2014/main" id="{F5D1FC87-56B1-8DFE-FFA5-99F580A6D527}"/>
                </a:ext>
              </a:extLst>
            </p:cNvPr>
            <p:cNvPicPr>
              <a:picLocks noChangeAspect="1"/>
            </p:cNvPicPr>
            <p:nvPr/>
          </p:nvPicPr>
          <p:blipFill>
            <a:blip r:embed="rId5"/>
            <a:stretch>
              <a:fillRect/>
            </a:stretch>
          </p:blipFill>
          <p:spPr>
            <a:xfrm rot="1409399">
              <a:off x="1705340" y="5454503"/>
              <a:ext cx="431327" cy="484504"/>
            </a:xfrm>
            <a:prstGeom prst="rect">
              <a:avLst/>
            </a:prstGeom>
          </p:spPr>
        </p:pic>
        <p:pic>
          <p:nvPicPr>
            <p:cNvPr id="21" name="Picture 20">
              <a:extLst>
                <a:ext uri="{FF2B5EF4-FFF2-40B4-BE49-F238E27FC236}">
                  <a16:creationId xmlns:a16="http://schemas.microsoft.com/office/drawing/2014/main" id="{E97D675C-5FF6-2E84-615B-3760F487F8D6}"/>
                </a:ext>
              </a:extLst>
            </p:cNvPr>
            <p:cNvPicPr>
              <a:picLocks noChangeAspect="1"/>
            </p:cNvPicPr>
            <p:nvPr/>
          </p:nvPicPr>
          <p:blipFill>
            <a:blip r:embed="rId6"/>
            <a:stretch>
              <a:fillRect/>
            </a:stretch>
          </p:blipFill>
          <p:spPr>
            <a:xfrm rot="19786722">
              <a:off x="2448562" y="5276823"/>
              <a:ext cx="404831" cy="533400"/>
            </a:xfrm>
            <a:prstGeom prst="rect">
              <a:avLst/>
            </a:prstGeom>
          </p:spPr>
        </p:pic>
        <p:pic>
          <p:nvPicPr>
            <p:cNvPr id="23" name="Picture 22">
              <a:extLst>
                <a:ext uri="{FF2B5EF4-FFF2-40B4-BE49-F238E27FC236}">
                  <a16:creationId xmlns:a16="http://schemas.microsoft.com/office/drawing/2014/main" id="{92BB402A-0067-DDBD-9E11-64C0CA3AB04A}"/>
                </a:ext>
              </a:extLst>
            </p:cNvPr>
            <p:cNvPicPr>
              <a:picLocks noChangeAspect="1"/>
            </p:cNvPicPr>
            <p:nvPr/>
          </p:nvPicPr>
          <p:blipFill>
            <a:blip r:embed="rId7"/>
            <a:stretch>
              <a:fillRect/>
            </a:stretch>
          </p:blipFill>
          <p:spPr>
            <a:xfrm>
              <a:off x="3540516" y="4330933"/>
              <a:ext cx="402576" cy="485775"/>
            </a:xfrm>
            <a:prstGeom prst="rect">
              <a:avLst/>
            </a:prstGeom>
          </p:spPr>
        </p:pic>
        <p:pic>
          <p:nvPicPr>
            <p:cNvPr id="25" name="Picture 24">
              <a:extLst>
                <a:ext uri="{FF2B5EF4-FFF2-40B4-BE49-F238E27FC236}">
                  <a16:creationId xmlns:a16="http://schemas.microsoft.com/office/drawing/2014/main" id="{A6F38945-2942-97A2-A548-812350C8E33A}"/>
                </a:ext>
              </a:extLst>
            </p:cNvPr>
            <p:cNvPicPr>
              <a:picLocks noChangeAspect="1"/>
            </p:cNvPicPr>
            <p:nvPr/>
          </p:nvPicPr>
          <p:blipFill>
            <a:blip r:embed="rId8"/>
            <a:stretch>
              <a:fillRect/>
            </a:stretch>
          </p:blipFill>
          <p:spPr>
            <a:xfrm>
              <a:off x="1633779" y="4164482"/>
              <a:ext cx="604544" cy="444340"/>
            </a:xfrm>
            <a:prstGeom prst="rect">
              <a:avLst/>
            </a:prstGeom>
          </p:spPr>
        </p:pic>
        <p:pic>
          <p:nvPicPr>
            <p:cNvPr id="27" name="Picture 26">
              <a:extLst>
                <a:ext uri="{FF2B5EF4-FFF2-40B4-BE49-F238E27FC236}">
                  <a16:creationId xmlns:a16="http://schemas.microsoft.com/office/drawing/2014/main" id="{1D5E41EB-34F2-5794-F18B-216CAB4430D3}"/>
                </a:ext>
              </a:extLst>
            </p:cNvPr>
            <p:cNvPicPr>
              <a:picLocks noChangeAspect="1"/>
            </p:cNvPicPr>
            <p:nvPr/>
          </p:nvPicPr>
          <p:blipFill>
            <a:blip r:embed="rId9"/>
            <a:stretch>
              <a:fillRect/>
            </a:stretch>
          </p:blipFill>
          <p:spPr>
            <a:xfrm>
              <a:off x="2715920" y="5799614"/>
              <a:ext cx="1422608" cy="794204"/>
            </a:xfrm>
            <a:prstGeom prst="rect">
              <a:avLst/>
            </a:prstGeom>
          </p:spPr>
        </p:pic>
        <p:pic>
          <p:nvPicPr>
            <p:cNvPr id="29" name="Picture 28">
              <a:extLst>
                <a:ext uri="{FF2B5EF4-FFF2-40B4-BE49-F238E27FC236}">
                  <a16:creationId xmlns:a16="http://schemas.microsoft.com/office/drawing/2014/main" id="{B7E10F04-1F07-1C60-9B40-A29234DF4061}"/>
                </a:ext>
              </a:extLst>
            </p:cNvPr>
            <p:cNvPicPr>
              <a:picLocks noChangeAspect="1"/>
            </p:cNvPicPr>
            <p:nvPr/>
          </p:nvPicPr>
          <p:blipFill>
            <a:blip r:embed="rId10"/>
            <a:stretch>
              <a:fillRect/>
            </a:stretch>
          </p:blipFill>
          <p:spPr>
            <a:xfrm rot="1797404">
              <a:off x="1272768" y="5951307"/>
              <a:ext cx="581291" cy="512989"/>
            </a:xfrm>
            <a:prstGeom prst="rect">
              <a:avLst/>
            </a:prstGeom>
          </p:spPr>
        </p:pic>
      </p:grpSp>
    </p:spTree>
    <p:extLst>
      <p:ext uri="{BB962C8B-B14F-4D97-AF65-F5344CB8AC3E}">
        <p14:creationId xmlns:p14="http://schemas.microsoft.com/office/powerpoint/2010/main" val="995035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1+#ppt_w/2"/>
                                          </p:val>
                                        </p:tav>
                                        <p:tav tm="100000">
                                          <p:val>
                                            <p:strVal val="#ppt_x"/>
                                          </p:val>
                                        </p:tav>
                                      </p:tavLst>
                                    </p:anim>
                                    <p:anim calcmode="lin" valueType="num">
                                      <p:cBhvr additive="base">
                                        <p:cTn id="33"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6">
                                            <p:txEl>
                                              <p:pRg st="5" end="5"/>
                                            </p:txEl>
                                          </p:spTgt>
                                        </p:tgtEl>
                                        <p:attrNameLst>
                                          <p:attrName>style.visibility</p:attrName>
                                        </p:attrNameLst>
                                      </p:cBhvr>
                                      <p:to>
                                        <p:strVal val="visible"/>
                                      </p:to>
                                    </p:set>
                                    <p:animEffect transition="in" filter="fade">
                                      <p:cBhvr>
                                        <p:cTn id="38" dur="1000"/>
                                        <p:tgtEl>
                                          <p:spTgt spid="6">
                                            <p:txEl>
                                              <p:pRg st="5" end="5"/>
                                            </p:txEl>
                                          </p:spTgt>
                                        </p:tgtEl>
                                      </p:cBhvr>
                                    </p:animEffect>
                                    <p:anim calcmode="lin" valueType="num">
                                      <p:cBhvr>
                                        <p:cTn id="39"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6">
                                            <p:txEl>
                                              <p:pRg st="6" end="6"/>
                                            </p:txEl>
                                          </p:spTgt>
                                        </p:tgtEl>
                                        <p:attrNameLst>
                                          <p:attrName>style.visibility</p:attrName>
                                        </p:attrNameLst>
                                      </p:cBhvr>
                                      <p:to>
                                        <p:strVal val="visible"/>
                                      </p:to>
                                    </p:set>
                                    <p:animEffect transition="in" filter="fade">
                                      <p:cBhvr>
                                        <p:cTn id="45" dur="1000"/>
                                        <p:tgtEl>
                                          <p:spTgt spid="6">
                                            <p:txEl>
                                              <p:pRg st="6" end="6"/>
                                            </p:txEl>
                                          </p:spTgt>
                                        </p:tgtEl>
                                      </p:cBhvr>
                                    </p:animEffect>
                                    <p:anim calcmode="lin" valueType="num">
                                      <p:cBhvr>
                                        <p:cTn id="46"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1000"/>
                                        <p:tgtEl>
                                          <p:spTgt spid="6">
                                            <p:txEl>
                                              <p:pRg st="7" end="7"/>
                                            </p:txEl>
                                          </p:spTgt>
                                        </p:tgtEl>
                                      </p:cBhvr>
                                    </p:animEffect>
                                    <p:anim calcmode="lin" valueType="num">
                                      <p:cBhvr>
                                        <p:cTn id="53"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54"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6">
                                            <p:txEl>
                                              <p:pRg st="8" end="8"/>
                                            </p:txEl>
                                          </p:spTgt>
                                        </p:tgtEl>
                                        <p:attrNameLst>
                                          <p:attrName>style.visibility</p:attrName>
                                        </p:attrNameLst>
                                      </p:cBhvr>
                                      <p:to>
                                        <p:strVal val="visible"/>
                                      </p:to>
                                    </p:set>
                                    <p:animEffect transition="in" filter="fade">
                                      <p:cBhvr>
                                        <p:cTn id="59" dur="1000"/>
                                        <p:tgtEl>
                                          <p:spTgt spid="6">
                                            <p:txEl>
                                              <p:pRg st="8" end="8"/>
                                            </p:txEl>
                                          </p:spTgt>
                                        </p:tgtEl>
                                      </p:cBhvr>
                                    </p:animEffect>
                                    <p:anim calcmode="lin" valueType="num">
                                      <p:cBhvr>
                                        <p:cTn id="60"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61" dur="1000" fill="hold"/>
                                        <p:tgtEl>
                                          <p:spTgt spid="6">
                                            <p:txEl>
                                              <p:pRg st="8" end="8"/>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
                                            <p:txEl>
                                              <p:pRg st="9" end="9"/>
                                            </p:txEl>
                                          </p:spTgt>
                                        </p:tgtEl>
                                        <p:attrNameLst>
                                          <p:attrName>style.visibility</p:attrName>
                                        </p:attrNameLst>
                                      </p:cBhvr>
                                      <p:to>
                                        <p:strVal val="visible"/>
                                      </p:to>
                                    </p:set>
                                    <p:animEffect transition="in" filter="fade">
                                      <p:cBhvr>
                                        <p:cTn id="64" dur="1000"/>
                                        <p:tgtEl>
                                          <p:spTgt spid="6">
                                            <p:txEl>
                                              <p:pRg st="9" end="9"/>
                                            </p:txEl>
                                          </p:spTgt>
                                        </p:tgtEl>
                                      </p:cBhvr>
                                    </p:animEffect>
                                    <p:anim calcmode="lin" valueType="num">
                                      <p:cBhvr>
                                        <p:cTn id="65"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66" dur="1000" fill="hold"/>
                                        <p:tgtEl>
                                          <p:spTgt spid="6">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Lege venndiagrammen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538884" cy="5310619"/>
          </a:xfrm>
        </p:spPr>
        <p:txBody>
          <a:bodyPr/>
          <a:lstStyle/>
          <a:p>
            <a:r>
              <a:rPr lang="nl-BE" dirty="0"/>
              <a:t>Een klasse of verzameling kan leeg zijn</a:t>
            </a:r>
          </a:p>
          <a:p>
            <a:pPr lvl="1"/>
            <a:r>
              <a:rPr lang="nl-BE" dirty="0"/>
              <a:t> Om dit aan te duiden, arceren we de verzameling of vullen we ze op met een donkere kleur</a:t>
            </a:r>
          </a:p>
          <a:p>
            <a:r>
              <a:rPr lang="nl-BE" dirty="0"/>
              <a:t>Een niet gearceerde klasse wil echter niet per definitie betekenen dat die elementen bevat</a:t>
            </a:r>
          </a:p>
          <a:p>
            <a:pPr lvl="1"/>
            <a:r>
              <a:rPr lang="nl-BE" dirty="0"/>
              <a:t>In dit geval wil dit zeggen dat geen informatie hebben of er elementen zijn die deel kunnen uitmaken van deze verzameling</a:t>
            </a:r>
          </a:p>
          <a:p>
            <a:r>
              <a:rPr lang="nl-BE" dirty="0"/>
              <a:t>Zelfs de rechthoek die onze verzameling bevat kan gearceerd zijn</a:t>
            </a:r>
          </a:p>
          <a:p>
            <a:pPr lvl="1"/>
            <a:r>
              <a:rPr lang="nl-BE" dirty="0"/>
              <a:t>Neem bijvoorbeeld de verzameling van alle dingen.</a:t>
            </a:r>
          </a:p>
        </p:txBody>
      </p:sp>
      <p:grpSp>
        <p:nvGrpSpPr>
          <p:cNvPr id="25" name="Group 24">
            <a:extLst>
              <a:ext uri="{FF2B5EF4-FFF2-40B4-BE49-F238E27FC236}">
                <a16:creationId xmlns:a16="http://schemas.microsoft.com/office/drawing/2014/main" id="{739DA9E4-6BA5-D24B-6A41-456E86486F86}"/>
              </a:ext>
            </a:extLst>
          </p:cNvPr>
          <p:cNvGrpSpPr/>
          <p:nvPr/>
        </p:nvGrpSpPr>
        <p:grpSpPr>
          <a:xfrm>
            <a:off x="8709920" y="1520003"/>
            <a:ext cx="3033192" cy="2111628"/>
            <a:chOff x="8709920" y="1520003"/>
            <a:chExt cx="3033192" cy="2111628"/>
          </a:xfrm>
        </p:grpSpPr>
        <p:sp>
          <p:nvSpPr>
            <p:cNvPr id="5" name="TextBox 4">
              <a:extLst>
                <a:ext uri="{FF2B5EF4-FFF2-40B4-BE49-F238E27FC236}">
                  <a16:creationId xmlns:a16="http://schemas.microsoft.com/office/drawing/2014/main" id="{6F567E66-DF5C-B5C7-7859-81E63E8AEE45}"/>
                </a:ext>
              </a:extLst>
            </p:cNvPr>
            <p:cNvSpPr txBox="1"/>
            <p:nvPr/>
          </p:nvSpPr>
          <p:spPr>
            <a:xfrm>
              <a:off x="9514124" y="1846337"/>
              <a:ext cx="313228" cy="369332"/>
            </a:xfrm>
            <a:prstGeom prst="rect">
              <a:avLst/>
            </a:prstGeom>
            <a:noFill/>
          </p:spPr>
          <p:txBody>
            <a:bodyPr wrap="square" rtlCol="0">
              <a:spAutoFit/>
            </a:bodyPr>
            <a:lstStyle/>
            <a:p>
              <a:r>
                <a:rPr lang="en-US" dirty="0"/>
                <a:t>A</a:t>
              </a:r>
              <a:endParaRPr lang="en-IE" dirty="0"/>
            </a:p>
          </p:txBody>
        </p:sp>
        <p:sp>
          <p:nvSpPr>
            <p:cNvPr id="7" name="Oval 6">
              <a:extLst>
                <a:ext uri="{FF2B5EF4-FFF2-40B4-BE49-F238E27FC236}">
                  <a16:creationId xmlns:a16="http://schemas.microsoft.com/office/drawing/2014/main" id="{305C0B37-018C-36AF-B5DE-20E8581C7C64}"/>
                </a:ext>
              </a:extLst>
            </p:cNvPr>
            <p:cNvSpPr/>
            <p:nvPr/>
          </p:nvSpPr>
          <p:spPr>
            <a:xfrm>
              <a:off x="9607952" y="1988629"/>
              <a:ext cx="1380564" cy="1174376"/>
            </a:xfrm>
            <a:prstGeom prst="ellipse">
              <a:avLst/>
            </a:prstGeom>
            <a:pattFill prst="wdUpDiag">
              <a:fgClr>
                <a:schemeClr val="tx1">
                  <a:lumMod val="65000"/>
                  <a:lumOff val="35000"/>
                </a:schemeClr>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Rectangle 11">
              <a:extLst>
                <a:ext uri="{FF2B5EF4-FFF2-40B4-BE49-F238E27FC236}">
                  <a16:creationId xmlns:a16="http://schemas.microsoft.com/office/drawing/2014/main" id="{B27133A3-FCE0-4363-BF7E-6D4788A6062B}"/>
                </a:ext>
              </a:extLst>
            </p:cNvPr>
            <p:cNvSpPr/>
            <p:nvPr/>
          </p:nvSpPr>
          <p:spPr>
            <a:xfrm>
              <a:off x="8709920" y="1520003"/>
              <a:ext cx="3033192" cy="21116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grpSp>
        <p:nvGrpSpPr>
          <p:cNvPr id="26" name="Group 25">
            <a:extLst>
              <a:ext uri="{FF2B5EF4-FFF2-40B4-BE49-F238E27FC236}">
                <a16:creationId xmlns:a16="http://schemas.microsoft.com/office/drawing/2014/main" id="{7936394F-983E-DA67-A69E-68DD6A0C03C9}"/>
              </a:ext>
            </a:extLst>
          </p:cNvPr>
          <p:cNvGrpSpPr/>
          <p:nvPr/>
        </p:nvGrpSpPr>
        <p:grpSpPr>
          <a:xfrm>
            <a:off x="8709920" y="4154646"/>
            <a:ext cx="3033192" cy="2111628"/>
            <a:chOff x="8709920" y="4154646"/>
            <a:chExt cx="3033192" cy="2111628"/>
          </a:xfrm>
        </p:grpSpPr>
        <p:sp>
          <p:nvSpPr>
            <p:cNvPr id="10" name="Rectangle 9">
              <a:extLst>
                <a:ext uri="{FF2B5EF4-FFF2-40B4-BE49-F238E27FC236}">
                  <a16:creationId xmlns:a16="http://schemas.microsoft.com/office/drawing/2014/main" id="{95501B08-2A50-A7BE-D553-0E76B4C31778}"/>
                </a:ext>
              </a:extLst>
            </p:cNvPr>
            <p:cNvSpPr/>
            <p:nvPr/>
          </p:nvSpPr>
          <p:spPr>
            <a:xfrm>
              <a:off x="8709920" y="4154646"/>
              <a:ext cx="3033192" cy="2111628"/>
            </a:xfrm>
            <a:prstGeom prst="rect">
              <a:avLst/>
            </a:prstGeom>
            <a:pattFill prst="wdUpDiag">
              <a:fgClr>
                <a:schemeClr val="bg2">
                  <a:lumMod val="75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Oval 7">
              <a:extLst>
                <a:ext uri="{FF2B5EF4-FFF2-40B4-BE49-F238E27FC236}">
                  <a16:creationId xmlns:a16="http://schemas.microsoft.com/office/drawing/2014/main" id="{718F436C-7343-85B6-A519-A8647EBCF7CA}"/>
                </a:ext>
              </a:extLst>
            </p:cNvPr>
            <p:cNvSpPr/>
            <p:nvPr/>
          </p:nvSpPr>
          <p:spPr>
            <a:xfrm>
              <a:off x="9464516" y="4601561"/>
              <a:ext cx="1524000"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24" name="TextBox 23">
              <a:extLst>
                <a:ext uri="{FF2B5EF4-FFF2-40B4-BE49-F238E27FC236}">
                  <a16:creationId xmlns:a16="http://schemas.microsoft.com/office/drawing/2014/main" id="{B8D620EB-211C-4764-5B7E-6C5D655C96F6}"/>
                </a:ext>
              </a:extLst>
            </p:cNvPr>
            <p:cNvSpPr txBox="1"/>
            <p:nvPr/>
          </p:nvSpPr>
          <p:spPr>
            <a:xfrm>
              <a:off x="9362730" y="4532398"/>
              <a:ext cx="308008" cy="369332"/>
            </a:xfrm>
            <a:prstGeom prst="rect">
              <a:avLst/>
            </a:prstGeom>
            <a:noFill/>
          </p:spPr>
          <p:txBody>
            <a:bodyPr wrap="square" rtlCol="0">
              <a:spAutoFit/>
            </a:bodyPr>
            <a:lstStyle/>
            <a:p>
              <a:r>
                <a:rPr lang="en-US" b="1" dirty="0"/>
                <a:t>A</a:t>
              </a:r>
              <a:endParaRPr lang="en-IE" b="1" dirty="0"/>
            </a:p>
          </p:txBody>
        </p:sp>
      </p:grpSp>
    </p:spTree>
    <p:extLst>
      <p:ext uri="{BB962C8B-B14F-4D97-AF65-F5344CB8AC3E}">
        <p14:creationId xmlns:p14="http://schemas.microsoft.com/office/powerpoint/2010/main" val="531774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802701"/>
            <a:ext cx="8285638" cy="5863570"/>
          </a:xfrm>
        </p:spPr>
        <p:txBody>
          <a:bodyPr>
            <a:normAutofit/>
          </a:bodyPr>
          <a:lstStyle/>
          <a:p>
            <a:r>
              <a:rPr lang="nl-BE" dirty="0"/>
              <a:t>Objecten binnen een verzameling kunnen kenmerken gemeen hebben met andere verzamelingen. </a:t>
            </a:r>
          </a:p>
          <a:p>
            <a:pPr lvl="1"/>
            <a:r>
              <a:rPr lang="nl-BE" dirty="0"/>
              <a:t>Deze objecten komen in de doorsnede van beide verzamelingen. </a:t>
            </a:r>
            <a:r>
              <a:rPr lang="nl-BE" sz="2000" dirty="0"/>
              <a:t>Bijvoorbeeld:</a:t>
            </a:r>
            <a:endParaRPr lang="nl-BE" dirty="0"/>
          </a:p>
          <a:p>
            <a:pPr lvl="2"/>
            <a:r>
              <a:rPr lang="nl-BE" dirty="0"/>
              <a:t>A: dieren die in zee leven</a:t>
            </a:r>
          </a:p>
          <a:p>
            <a:pPr lvl="2"/>
            <a:r>
              <a:rPr lang="nl-BE" dirty="0"/>
              <a:t>B: zoogdieren</a:t>
            </a:r>
          </a:p>
          <a:p>
            <a:r>
              <a:rPr lang="nl-BE" dirty="0"/>
              <a:t>In wiskundige notatie gaan we natuurlijk de elementen benoemen met een letter </a:t>
            </a:r>
            <a:r>
              <a:rPr lang="nl-BE" dirty="0" err="1"/>
              <a:t>ipv</a:t>
            </a:r>
            <a:r>
              <a:rPr lang="nl-BE" dirty="0"/>
              <a:t> een voorstelling.</a:t>
            </a:r>
          </a:p>
          <a:p>
            <a:pPr lvl="1"/>
            <a:r>
              <a:rPr lang="nl-BE" dirty="0"/>
              <a:t>We kunnen zeggen dat de elementen a, b, c en d elementen zijn van A en d, e en f elementen zijn van B</a:t>
            </a:r>
          </a:p>
          <a:p>
            <a:pPr lvl="2"/>
            <a:r>
              <a:rPr lang="nl-BE" dirty="0"/>
              <a:t>In wiskundige notatie is dit : </a:t>
            </a:r>
            <a:r>
              <a:rPr lang="nl-BE" b="1" dirty="0"/>
              <a:t>{</a:t>
            </a:r>
            <a:r>
              <a:rPr lang="nl-BE" b="1" dirty="0" err="1"/>
              <a:t>a,b,c,d</a:t>
            </a:r>
            <a:r>
              <a:rPr lang="nl-BE" b="1" dirty="0"/>
              <a:t>} </a:t>
            </a:r>
            <a:r>
              <a:rPr lang="nl-BE" sz="2800" b="1" dirty="0">
                <a:sym typeface="Symbol" panose="05050102010706020507" pitchFamily="18" charset="2"/>
              </a:rPr>
              <a:t></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e, f}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merken ook d zowel een element is van A en B</a:t>
            </a:r>
          </a:p>
          <a:p>
            <a:pPr lvl="2"/>
            <a:r>
              <a:rPr lang="nl-BE" dirty="0">
                <a:sym typeface="Symbol" panose="05050102010706020507" pitchFamily="18" charset="2"/>
              </a:rPr>
              <a:t>We kunnen stellen dat de unie van A en B d bevat</a:t>
            </a:r>
          </a:p>
          <a:p>
            <a:pPr lvl="2"/>
            <a:r>
              <a:rPr lang="nl-BE" dirty="0">
                <a:sym typeface="Symbol" panose="05050102010706020507" pitchFamily="18" charset="2"/>
              </a:rPr>
              <a:t>{ </a:t>
            </a:r>
            <a:r>
              <a:rPr lang="nl-BE" b="1" dirty="0">
                <a:sym typeface="Symbol" panose="05050102010706020507" pitchFamily="18" charset="2"/>
              </a:rPr>
              <a:t>d</a:t>
            </a:r>
            <a:r>
              <a:rPr lang="nl-BE" dirty="0">
                <a:sym typeface="Symbol" panose="05050102010706020507" pitchFamily="18" charset="2"/>
              </a:rPr>
              <a:t> </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 B</a:t>
            </a:r>
            <a:r>
              <a:rPr lang="nl-BE" dirty="0">
                <a:sym typeface="Symbol" panose="05050102010706020507" pitchFamily="18" charset="2"/>
              </a:rPr>
              <a:t>} = </a:t>
            </a:r>
            <a:r>
              <a:rPr lang="nl-BE" b="1" dirty="0">
                <a:sym typeface="Symbol" panose="05050102010706020507" pitchFamily="18" charset="2"/>
              </a:rPr>
              <a:t>A </a:t>
            </a:r>
            <a:r>
              <a:rPr lang="nl-BE" sz="2400" b="1" dirty="0">
                <a:sym typeface="Symbol" panose="05050102010706020507" pitchFamily="18" charset="2"/>
              </a:rPr>
              <a:t></a:t>
            </a:r>
            <a:r>
              <a:rPr lang="nl-BE" b="1" dirty="0">
                <a:sym typeface="Symbol" panose="05050102010706020507" pitchFamily="18" charset="2"/>
              </a:rPr>
              <a:t> B</a:t>
            </a:r>
            <a:endParaRPr lang="nl-BE" b="1" dirty="0"/>
          </a:p>
          <a:p>
            <a:pPr marL="914400" lvl="2" indent="0">
              <a:buNone/>
            </a:pPr>
            <a:endParaRPr lang="nl-BE" dirty="0"/>
          </a:p>
          <a:p>
            <a:endParaRPr lang="nl-BE" dirty="0"/>
          </a:p>
        </p:txBody>
      </p:sp>
      <p:grpSp>
        <p:nvGrpSpPr>
          <p:cNvPr id="29" name="Group 28">
            <a:extLst>
              <a:ext uri="{FF2B5EF4-FFF2-40B4-BE49-F238E27FC236}">
                <a16:creationId xmlns:a16="http://schemas.microsoft.com/office/drawing/2014/main" id="{B334D300-881E-146A-9C56-117B0FC23EF2}"/>
              </a:ext>
            </a:extLst>
          </p:cNvPr>
          <p:cNvGrpSpPr/>
          <p:nvPr/>
        </p:nvGrpSpPr>
        <p:grpSpPr>
          <a:xfrm>
            <a:off x="9414495" y="1807159"/>
            <a:ext cx="1945078" cy="964119"/>
            <a:chOff x="9267014" y="1699007"/>
            <a:chExt cx="1945078" cy="964119"/>
          </a:xfrm>
        </p:grpSpPr>
        <p:pic>
          <p:nvPicPr>
            <p:cNvPr id="18" name="Picture 17">
              <a:extLst>
                <a:ext uri="{FF2B5EF4-FFF2-40B4-BE49-F238E27FC236}">
                  <a16:creationId xmlns:a16="http://schemas.microsoft.com/office/drawing/2014/main" id="{6B843F13-CA85-499A-C8FB-89C269D1011F}"/>
                </a:ext>
              </a:extLst>
            </p:cNvPr>
            <p:cNvPicPr>
              <a:picLocks noChangeAspect="1"/>
            </p:cNvPicPr>
            <p:nvPr/>
          </p:nvPicPr>
          <p:blipFill>
            <a:blip r:embed="rId2"/>
            <a:stretch>
              <a:fillRect/>
            </a:stretch>
          </p:blipFill>
          <p:spPr>
            <a:xfrm>
              <a:off x="9267014" y="1862951"/>
              <a:ext cx="397501" cy="292163"/>
            </a:xfrm>
            <a:prstGeom prst="rect">
              <a:avLst/>
            </a:prstGeom>
          </p:spPr>
        </p:pic>
        <p:pic>
          <p:nvPicPr>
            <p:cNvPr id="20" name="Picture 19">
              <a:extLst>
                <a:ext uri="{FF2B5EF4-FFF2-40B4-BE49-F238E27FC236}">
                  <a16:creationId xmlns:a16="http://schemas.microsoft.com/office/drawing/2014/main" id="{22C03403-5647-609A-5568-B933036A3978}"/>
                </a:ext>
              </a:extLst>
            </p:cNvPr>
            <p:cNvPicPr>
              <a:picLocks noChangeAspect="1"/>
            </p:cNvPicPr>
            <p:nvPr/>
          </p:nvPicPr>
          <p:blipFill>
            <a:blip r:embed="rId3"/>
            <a:stretch>
              <a:fillRect/>
            </a:stretch>
          </p:blipFill>
          <p:spPr>
            <a:xfrm>
              <a:off x="9634511" y="2301678"/>
              <a:ext cx="347839" cy="348726"/>
            </a:xfrm>
            <a:prstGeom prst="rect">
              <a:avLst/>
            </a:prstGeom>
          </p:spPr>
        </p:pic>
        <p:pic>
          <p:nvPicPr>
            <p:cNvPr id="22" name="Picture 21">
              <a:extLst>
                <a:ext uri="{FF2B5EF4-FFF2-40B4-BE49-F238E27FC236}">
                  <a16:creationId xmlns:a16="http://schemas.microsoft.com/office/drawing/2014/main" id="{790DF771-54E3-17F7-F4BB-D9A2E3DCD737}"/>
                </a:ext>
              </a:extLst>
            </p:cNvPr>
            <p:cNvPicPr>
              <a:picLocks noChangeAspect="1"/>
            </p:cNvPicPr>
            <p:nvPr/>
          </p:nvPicPr>
          <p:blipFill>
            <a:blip r:embed="rId4"/>
            <a:stretch>
              <a:fillRect/>
            </a:stretch>
          </p:blipFill>
          <p:spPr>
            <a:xfrm>
              <a:off x="9723427" y="1699007"/>
              <a:ext cx="316488" cy="213858"/>
            </a:xfrm>
            <a:prstGeom prst="rect">
              <a:avLst/>
            </a:prstGeom>
          </p:spPr>
        </p:pic>
        <p:pic>
          <p:nvPicPr>
            <p:cNvPr id="24" name="Picture 23">
              <a:extLst>
                <a:ext uri="{FF2B5EF4-FFF2-40B4-BE49-F238E27FC236}">
                  <a16:creationId xmlns:a16="http://schemas.microsoft.com/office/drawing/2014/main" id="{A2DEDA90-CE02-DDA9-119B-04FD1B7FD363}"/>
                </a:ext>
              </a:extLst>
            </p:cNvPr>
            <p:cNvPicPr>
              <a:picLocks noChangeAspect="1"/>
            </p:cNvPicPr>
            <p:nvPr/>
          </p:nvPicPr>
          <p:blipFill>
            <a:blip r:embed="rId5"/>
            <a:stretch>
              <a:fillRect/>
            </a:stretch>
          </p:blipFill>
          <p:spPr>
            <a:xfrm>
              <a:off x="10039915" y="2017844"/>
              <a:ext cx="349601" cy="348727"/>
            </a:xfrm>
            <a:prstGeom prst="rect">
              <a:avLst/>
            </a:prstGeom>
          </p:spPr>
        </p:pic>
        <p:pic>
          <p:nvPicPr>
            <p:cNvPr id="26" name="Picture 25">
              <a:extLst>
                <a:ext uri="{FF2B5EF4-FFF2-40B4-BE49-F238E27FC236}">
                  <a16:creationId xmlns:a16="http://schemas.microsoft.com/office/drawing/2014/main" id="{93B76908-9278-D8E7-EA0A-BD4068AB2765}"/>
                </a:ext>
              </a:extLst>
            </p:cNvPr>
            <p:cNvPicPr>
              <a:picLocks noChangeAspect="1"/>
            </p:cNvPicPr>
            <p:nvPr/>
          </p:nvPicPr>
          <p:blipFill>
            <a:blip r:embed="rId6"/>
            <a:stretch>
              <a:fillRect/>
            </a:stretch>
          </p:blipFill>
          <p:spPr>
            <a:xfrm>
              <a:off x="10593713" y="1805936"/>
              <a:ext cx="618379" cy="408130"/>
            </a:xfrm>
            <a:prstGeom prst="rect">
              <a:avLst/>
            </a:prstGeom>
          </p:spPr>
        </p:pic>
        <p:pic>
          <p:nvPicPr>
            <p:cNvPr id="28" name="Picture 27">
              <a:extLst>
                <a:ext uri="{FF2B5EF4-FFF2-40B4-BE49-F238E27FC236}">
                  <a16:creationId xmlns:a16="http://schemas.microsoft.com/office/drawing/2014/main" id="{159489D2-B57F-3A68-B8F9-956AE5D7B1C2}"/>
                </a:ext>
              </a:extLst>
            </p:cNvPr>
            <p:cNvPicPr>
              <a:picLocks noChangeAspect="1"/>
            </p:cNvPicPr>
            <p:nvPr/>
          </p:nvPicPr>
          <p:blipFill>
            <a:blip r:embed="rId7"/>
            <a:stretch>
              <a:fillRect/>
            </a:stretch>
          </p:blipFill>
          <p:spPr>
            <a:xfrm flipH="1">
              <a:off x="10705996" y="2317020"/>
              <a:ext cx="262682" cy="346106"/>
            </a:xfrm>
            <a:prstGeom prst="rect">
              <a:avLst/>
            </a:prstGeom>
          </p:spPr>
        </p:pic>
      </p:grpSp>
      <p:grpSp>
        <p:nvGrpSpPr>
          <p:cNvPr id="57" name="Group 56">
            <a:extLst>
              <a:ext uri="{FF2B5EF4-FFF2-40B4-BE49-F238E27FC236}">
                <a16:creationId xmlns:a16="http://schemas.microsoft.com/office/drawing/2014/main" id="{572C614C-ED39-0D77-B860-A3FB71ABEA59}"/>
              </a:ext>
            </a:extLst>
          </p:cNvPr>
          <p:cNvGrpSpPr/>
          <p:nvPr/>
        </p:nvGrpSpPr>
        <p:grpSpPr>
          <a:xfrm>
            <a:off x="8798795" y="1225488"/>
            <a:ext cx="3033192" cy="2164956"/>
            <a:chOff x="8646395" y="1073088"/>
            <a:chExt cx="3033192" cy="2164956"/>
          </a:xfrm>
        </p:grpSpPr>
        <p:sp>
          <p:nvSpPr>
            <p:cNvPr id="58" name="TextBox 57">
              <a:extLst>
                <a:ext uri="{FF2B5EF4-FFF2-40B4-BE49-F238E27FC236}">
                  <a16:creationId xmlns:a16="http://schemas.microsoft.com/office/drawing/2014/main" id="{A4E6EA78-684D-B6DD-4391-3BC9CFFA251B}"/>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9" name="Oval 58">
              <a:extLst>
                <a:ext uri="{FF2B5EF4-FFF2-40B4-BE49-F238E27FC236}">
                  <a16:creationId xmlns:a16="http://schemas.microsoft.com/office/drawing/2014/main" id="{11AE8B98-53E6-7F87-F9B5-3D9CD7536F8A}"/>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0" name="Rectangle 59">
              <a:extLst>
                <a:ext uri="{FF2B5EF4-FFF2-40B4-BE49-F238E27FC236}">
                  <a16:creationId xmlns:a16="http://schemas.microsoft.com/office/drawing/2014/main" id="{246BB79B-2464-A297-B429-4241663AE342}"/>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F73DBF10-EAC8-9BFB-7EBC-F653CCD0E63D}"/>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2" name="TextBox 61">
              <a:extLst>
                <a:ext uri="{FF2B5EF4-FFF2-40B4-BE49-F238E27FC236}">
                  <a16:creationId xmlns:a16="http://schemas.microsoft.com/office/drawing/2014/main" id="{F1E1F50B-AFA8-48B6-BC6D-E0043A28B2F1}"/>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108" name="Group 107">
            <a:extLst>
              <a:ext uri="{FF2B5EF4-FFF2-40B4-BE49-F238E27FC236}">
                <a16:creationId xmlns:a16="http://schemas.microsoft.com/office/drawing/2014/main" id="{5D063A55-9535-7140-0BC8-7FA36B225E43}"/>
              </a:ext>
            </a:extLst>
          </p:cNvPr>
          <p:cNvGrpSpPr/>
          <p:nvPr/>
        </p:nvGrpSpPr>
        <p:grpSpPr>
          <a:xfrm>
            <a:off x="8798795" y="1229908"/>
            <a:ext cx="3033192" cy="2164956"/>
            <a:chOff x="8798795" y="3779257"/>
            <a:chExt cx="3033192" cy="2164956"/>
          </a:xfrm>
        </p:grpSpPr>
        <p:grpSp>
          <p:nvGrpSpPr>
            <p:cNvPr id="71" name="Group 70">
              <a:extLst>
                <a:ext uri="{FF2B5EF4-FFF2-40B4-BE49-F238E27FC236}">
                  <a16:creationId xmlns:a16="http://schemas.microsoft.com/office/drawing/2014/main" id="{417C0CDB-2D46-D3C3-0996-0D2919DBB282}"/>
                </a:ext>
              </a:extLst>
            </p:cNvPr>
            <p:cNvGrpSpPr/>
            <p:nvPr/>
          </p:nvGrpSpPr>
          <p:grpSpPr>
            <a:xfrm>
              <a:off x="8798795" y="3779257"/>
              <a:ext cx="3033192" cy="2164956"/>
              <a:chOff x="8646395" y="1073088"/>
              <a:chExt cx="3033192" cy="2164956"/>
            </a:xfrm>
          </p:grpSpPr>
          <p:sp>
            <p:nvSpPr>
              <p:cNvPr id="72" name="TextBox 71">
                <a:extLst>
                  <a:ext uri="{FF2B5EF4-FFF2-40B4-BE49-F238E27FC236}">
                    <a16:creationId xmlns:a16="http://schemas.microsoft.com/office/drawing/2014/main" id="{3E03ED1A-3B27-4441-CE55-306DD630564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73" name="Oval 72">
                <a:extLst>
                  <a:ext uri="{FF2B5EF4-FFF2-40B4-BE49-F238E27FC236}">
                    <a16:creationId xmlns:a16="http://schemas.microsoft.com/office/drawing/2014/main" id="{29E1F5ED-15B3-B490-ABD1-9F19AE0F5E11}"/>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4" name="Rectangle 73">
                <a:extLst>
                  <a:ext uri="{FF2B5EF4-FFF2-40B4-BE49-F238E27FC236}">
                    <a16:creationId xmlns:a16="http://schemas.microsoft.com/office/drawing/2014/main" id="{C24697D4-655B-75F0-9075-70826CF51B1D}"/>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5" name="Oval 74">
                <a:extLst>
                  <a:ext uri="{FF2B5EF4-FFF2-40B4-BE49-F238E27FC236}">
                    <a16:creationId xmlns:a16="http://schemas.microsoft.com/office/drawing/2014/main" id="{815C4652-6145-698C-A11F-2CAA8795CE4F}"/>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6" name="TextBox 75">
                <a:extLst>
                  <a:ext uri="{FF2B5EF4-FFF2-40B4-BE49-F238E27FC236}">
                    <a16:creationId xmlns:a16="http://schemas.microsoft.com/office/drawing/2014/main" id="{50A16EA7-264E-1C89-665D-9BFD4DF4EB65}"/>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92" name="Group 91">
              <a:extLst>
                <a:ext uri="{FF2B5EF4-FFF2-40B4-BE49-F238E27FC236}">
                  <a16:creationId xmlns:a16="http://schemas.microsoft.com/office/drawing/2014/main" id="{6ED9DA7C-45FB-D7F9-1A4E-C87B2D7BE4F5}"/>
                </a:ext>
              </a:extLst>
            </p:cNvPr>
            <p:cNvGrpSpPr/>
            <p:nvPr/>
          </p:nvGrpSpPr>
          <p:grpSpPr>
            <a:xfrm>
              <a:off x="9941815" y="4476600"/>
              <a:ext cx="290478" cy="258246"/>
              <a:chOff x="7834538" y="5685967"/>
              <a:chExt cx="313228" cy="369332"/>
            </a:xfrm>
          </p:grpSpPr>
          <p:sp>
            <p:nvSpPr>
              <p:cNvPr id="90" name="TextBox 89">
                <a:extLst>
                  <a:ext uri="{FF2B5EF4-FFF2-40B4-BE49-F238E27FC236}">
                    <a16:creationId xmlns:a16="http://schemas.microsoft.com/office/drawing/2014/main" id="{51BD6435-1098-644D-1DA6-C3387B4C6A91}"/>
                  </a:ext>
                </a:extLst>
              </p:cNvPr>
              <p:cNvSpPr txBox="1"/>
              <p:nvPr/>
            </p:nvSpPr>
            <p:spPr>
              <a:xfrm>
                <a:off x="7834538" y="5685967"/>
                <a:ext cx="313228" cy="369332"/>
              </a:xfrm>
              <a:prstGeom prst="rect">
                <a:avLst/>
              </a:prstGeom>
              <a:noFill/>
            </p:spPr>
            <p:txBody>
              <a:bodyPr wrap="square" rtlCol="0">
                <a:spAutoFit/>
              </a:bodyPr>
              <a:lstStyle/>
              <a:p>
                <a:r>
                  <a:rPr lang="en-US" dirty="0"/>
                  <a:t>a</a:t>
                </a:r>
                <a:endParaRPr lang="en-IE" dirty="0"/>
              </a:p>
            </p:txBody>
          </p:sp>
          <p:sp>
            <p:nvSpPr>
              <p:cNvPr id="91" name="Flowchart: Connector 90">
                <a:extLst>
                  <a:ext uri="{FF2B5EF4-FFF2-40B4-BE49-F238E27FC236}">
                    <a16:creationId xmlns:a16="http://schemas.microsoft.com/office/drawing/2014/main" id="{D52EF6E7-2863-D258-AFBF-20D4E3FACB5B}"/>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3" name="Group 92">
              <a:extLst>
                <a:ext uri="{FF2B5EF4-FFF2-40B4-BE49-F238E27FC236}">
                  <a16:creationId xmlns:a16="http://schemas.microsoft.com/office/drawing/2014/main" id="{337C5EA8-8011-3989-226E-6ED0A470B7C6}"/>
                </a:ext>
              </a:extLst>
            </p:cNvPr>
            <p:cNvGrpSpPr/>
            <p:nvPr/>
          </p:nvGrpSpPr>
          <p:grpSpPr>
            <a:xfrm>
              <a:off x="9893945" y="5042943"/>
              <a:ext cx="290478" cy="369332"/>
              <a:chOff x="7834538" y="5685967"/>
              <a:chExt cx="313228" cy="528202"/>
            </a:xfrm>
          </p:grpSpPr>
          <p:sp>
            <p:nvSpPr>
              <p:cNvPr id="94" name="TextBox 93">
                <a:extLst>
                  <a:ext uri="{FF2B5EF4-FFF2-40B4-BE49-F238E27FC236}">
                    <a16:creationId xmlns:a16="http://schemas.microsoft.com/office/drawing/2014/main" id="{C47E5FEB-5965-7F52-BB87-8C68FA31548F}"/>
                  </a:ext>
                </a:extLst>
              </p:cNvPr>
              <p:cNvSpPr txBox="1"/>
              <p:nvPr/>
            </p:nvSpPr>
            <p:spPr>
              <a:xfrm>
                <a:off x="7834538" y="5685967"/>
                <a:ext cx="313228" cy="528202"/>
              </a:xfrm>
              <a:prstGeom prst="rect">
                <a:avLst/>
              </a:prstGeom>
              <a:noFill/>
            </p:spPr>
            <p:txBody>
              <a:bodyPr wrap="square" rtlCol="0">
                <a:spAutoFit/>
              </a:bodyPr>
              <a:lstStyle/>
              <a:p>
                <a:r>
                  <a:rPr lang="en-US" dirty="0"/>
                  <a:t>c</a:t>
                </a:r>
                <a:endParaRPr lang="en-IE" dirty="0"/>
              </a:p>
            </p:txBody>
          </p:sp>
          <p:sp>
            <p:nvSpPr>
              <p:cNvPr id="95" name="Flowchart: Connector 94">
                <a:extLst>
                  <a:ext uri="{FF2B5EF4-FFF2-40B4-BE49-F238E27FC236}">
                    <a16:creationId xmlns:a16="http://schemas.microsoft.com/office/drawing/2014/main" id="{DD8A6921-DABF-67EC-C371-7A517FF2847C}"/>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6" name="Group 95">
              <a:extLst>
                <a:ext uri="{FF2B5EF4-FFF2-40B4-BE49-F238E27FC236}">
                  <a16:creationId xmlns:a16="http://schemas.microsoft.com/office/drawing/2014/main" id="{F90F3223-C7B4-8545-251A-1D88F762491A}"/>
                </a:ext>
              </a:extLst>
            </p:cNvPr>
            <p:cNvGrpSpPr/>
            <p:nvPr/>
          </p:nvGrpSpPr>
          <p:grpSpPr>
            <a:xfrm>
              <a:off x="10853477" y="4487084"/>
              <a:ext cx="290478" cy="369332"/>
              <a:chOff x="7834538" y="5685967"/>
              <a:chExt cx="313228" cy="528202"/>
            </a:xfrm>
          </p:grpSpPr>
          <p:sp>
            <p:nvSpPr>
              <p:cNvPr id="97" name="TextBox 96">
                <a:extLst>
                  <a:ext uri="{FF2B5EF4-FFF2-40B4-BE49-F238E27FC236}">
                    <a16:creationId xmlns:a16="http://schemas.microsoft.com/office/drawing/2014/main" id="{B014B939-3928-A6DC-73D5-F652FF78F59C}"/>
                  </a:ext>
                </a:extLst>
              </p:cNvPr>
              <p:cNvSpPr txBox="1"/>
              <p:nvPr/>
            </p:nvSpPr>
            <p:spPr>
              <a:xfrm>
                <a:off x="7834538" y="5685967"/>
                <a:ext cx="313228" cy="528202"/>
              </a:xfrm>
              <a:prstGeom prst="rect">
                <a:avLst/>
              </a:prstGeom>
              <a:noFill/>
            </p:spPr>
            <p:txBody>
              <a:bodyPr wrap="square" rtlCol="0">
                <a:spAutoFit/>
              </a:bodyPr>
              <a:lstStyle/>
              <a:p>
                <a:r>
                  <a:rPr lang="en-US" dirty="0"/>
                  <a:t>e</a:t>
                </a:r>
                <a:endParaRPr lang="en-IE" dirty="0"/>
              </a:p>
            </p:txBody>
          </p:sp>
          <p:sp>
            <p:nvSpPr>
              <p:cNvPr id="98" name="Flowchart: Connector 97">
                <a:extLst>
                  <a:ext uri="{FF2B5EF4-FFF2-40B4-BE49-F238E27FC236}">
                    <a16:creationId xmlns:a16="http://schemas.microsoft.com/office/drawing/2014/main" id="{5B98514A-ECE0-BD23-5554-183CA1A434FA}"/>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9" name="Group 98">
              <a:extLst>
                <a:ext uri="{FF2B5EF4-FFF2-40B4-BE49-F238E27FC236}">
                  <a16:creationId xmlns:a16="http://schemas.microsoft.com/office/drawing/2014/main" id="{04C54E38-A634-8F25-1429-3D5C997A764C}"/>
                </a:ext>
              </a:extLst>
            </p:cNvPr>
            <p:cNvGrpSpPr/>
            <p:nvPr/>
          </p:nvGrpSpPr>
          <p:grpSpPr>
            <a:xfrm>
              <a:off x="10290374" y="4770179"/>
              <a:ext cx="290479" cy="369333"/>
              <a:chOff x="7834538" y="5685967"/>
              <a:chExt cx="313229" cy="528203"/>
            </a:xfrm>
          </p:grpSpPr>
          <p:sp>
            <p:nvSpPr>
              <p:cNvPr id="100" name="TextBox 99">
                <a:extLst>
                  <a:ext uri="{FF2B5EF4-FFF2-40B4-BE49-F238E27FC236}">
                    <a16:creationId xmlns:a16="http://schemas.microsoft.com/office/drawing/2014/main" id="{A2777551-80D7-086C-DD8E-BFEDD50C61CE}"/>
                  </a:ext>
                </a:extLst>
              </p:cNvPr>
              <p:cNvSpPr txBox="1"/>
              <p:nvPr/>
            </p:nvSpPr>
            <p:spPr>
              <a:xfrm>
                <a:off x="7834539" y="5685968"/>
                <a:ext cx="313228" cy="528202"/>
              </a:xfrm>
              <a:prstGeom prst="rect">
                <a:avLst/>
              </a:prstGeom>
              <a:noFill/>
            </p:spPr>
            <p:txBody>
              <a:bodyPr wrap="square" rtlCol="0">
                <a:spAutoFit/>
              </a:bodyPr>
              <a:lstStyle/>
              <a:p>
                <a:r>
                  <a:rPr lang="en-US" dirty="0"/>
                  <a:t>d</a:t>
                </a:r>
                <a:endParaRPr lang="en-IE" dirty="0"/>
              </a:p>
            </p:txBody>
          </p:sp>
          <p:sp>
            <p:nvSpPr>
              <p:cNvPr id="101" name="Flowchart: Connector 100">
                <a:extLst>
                  <a:ext uri="{FF2B5EF4-FFF2-40B4-BE49-F238E27FC236}">
                    <a16:creationId xmlns:a16="http://schemas.microsoft.com/office/drawing/2014/main" id="{D93C7648-5003-CB86-B967-7C603C940DF7}"/>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2" name="Group 101">
              <a:extLst>
                <a:ext uri="{FF2B5EF4-FFF2-40B4-BE49-F238E27FC236}">
                  <a16:creationId xmlns:a16="http://schemas.microsoft.com/office/drawing/2014/main" id="{217AE61A-BF70-75D6-909F-9CB308D2446B}"/>
                </a:ext>
              </a:extLst>
            </p:cNvPr>
            <p:cNvGrpSpPr/>
            <p:nvPr/>
          </p:nvGrpSpPr>
          <p:grpSpPr>
            <a:xfrm>
              <a:off x="9467279" y="4770180"/>
              <a:ext cx="290478" cy="369332"/>
              <a:chOff x="7834538" y="5685967"/>
              <a:chExt cx="313228" cy="528202"/>
            </a:xfrm>
          </p:grpSpPr>
          <p:sp>
            <p:nvSpPr>
              <p:cNvPr id="103" name="TextBox 102">
                <a:extLst>
                  <a:ext uri="{FF2B5EF4-FFF2-40B4-BE49-F238E27FC236}">
                    <a16:creationId xmlns:a16="http://schemas.microsoft.com/office/drawing/2014/main" id="{D9ED4D88-D4B5-3AF6-BE37-CB1179744B4B}"/>
                  </a:ext>
                </a:extLst>
              </p:cNvPr>
              <p:cNvSpPr txBox="1"/>
              <p:nvPr/>
            </p:nvSpPr>
            <p:spPr>
              <a:xfrm>
                <a:off x="7834538" y="5685967"/>
                <a:ext cx="313228" cy="528202"/>
              </a:xfrm>
              <a:prstGeom prst="rect">
                <a:avLst/>
              </a:prstGeom>
              <a:noFill/>
            </p:spPr>
            <p:txBody>
              <a:bodyPr wrap="square" rtlCol="0">
                <a:spAutoFit/>
              </a:bodyPr>
              <a:lstStyle/>
              <a:p>
                <a:r>
                  <a:rPr lang="en-US" dirty="0"/>
                  <a:t>b</a:t>
                </a:r>
                <a:endParaRPr lang="en-IE" dirty="0"/>
              </a:p>
            </p:txBody>
          </p:sp>
          <p:sp>
            <p:nvSpPr>
              <p:cNvPr id="104" name="Flowchart: Connector 103">
                <a:extLst>
                  <a:ext uri="{FF2B5EF4-FFF2-40B4-BE49-F238E27FC236}">
                    <a16:creationId xmlns:a16="http://schemas.microsoft.com/office/drawing/2014/main" id="{2F7E1DA4-7154-30B4-5BA0-2C8274AC0A5D}"/>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5" name="Group 104">
              <a:extLst>
                <a:ext uri="{FF2B5EF4-FFF2-40B4-BE49-F238E27FC236}">
                  <a16:creationId xmlns:a16="http://schemas.microsoft.com/office/drawing/2014/main" id="{3C8156D7-8CBA-C606-EFA6-E717161B6B85}"/>
                </a:ext>
              </a:extLst>
            </p:cNvPr>
            <p:cNvGrpSpPr/>
            <p:nvPr/>
          </p:nvGrpSpPr>
          <p:grpSpPr>
            <a:xfrm>
              <a:off x="10853477" y="5023596"/>
              <a:ext cx="290478" cy="369332"/>
              <a:chOff x="7834538" y="5685967"/>
              <a:chExt cx="313228" cy="528202"/>
            </a:xfrm>
          </p:grpSpPr>
          <p:sp>
            <p:nvSpPr>
              <p:cNvPr id="106" name="TextBox 105">
                <a:extLst>
                  <a:ext uri="{FF2B5EF4-FFF2-40B4-BE49-F238E27FC236}">
                    <a16:creationId xmlns:a16="http://schemas.microsoft.com/office/drawing/2014/main" id="{8E5A93C7-CC63-B773-3371-4814A180EA0D}"/>
                  </a:ext>
                </a:extLst>
              </p:cNvPr>
              <p:cNvSpPr txBox="1"/>
              <p:nvPr/>
            </p:nvSpPr>
            <p:spPr>
              <a:xfrm>
                <a:off x="7834538" y="5685967"/>
                <a:ext cx="313228" cy="528202"/>
              </a:xfrm>
              <a:prstGeom prst="rect">
                <a:avLst/>
              </a:prstGeom>
              <a:noFill/>
            </p:spPr>
            <p:txBody>
              <a:bodyPr wrap="square" rtlCol="0">
                <a:spAutoFit/>
              </a:bodyPr>
              <a:lstStyle/>
              <a:p>
                <a:r>
                  <a:rPr lang="en-US" dirty="0"/>
                  <a:t>f</a:t>
                </a:r>
                <a:endParaRPr lang="en-IE" dirty="0"/>
              </a:p>
            </p:txBody>
          </p:sp>
          <p:sp>
            <p:nvSpPr>
              <p:cNvPr id="107" name="Flowchart: Connector 106">
                <a:extLst>
                  <a:ext uri="{FF2B5EF4-FFF2-40B4-BE49-F238E27FC236}">
                    <a16:creationId xmlns:a16="http://schemas.microsoft.com/office/drawing/2014/main" id="{ECD6DAAA-0C4C-1727-49C6-FD760CF7C8AE}"/>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409096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fade">
                                      <p:cBhvr>
                                        <p:cTn id="26" dur="500"/>
                                        <p:tgtEl>
                                          <p:spTgt spid="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Effect transition="in" filter="fade">
                                      <p:cBhvr>
                                        <p:cTn id="31" dur="500"/>
                                        <p:tgtEl>
                                          <p:spTgt spid="6">
                                            <p:txEl>
                                              <p:pRg st="4" end="4"/>
                                            </p:txEl>
                                          </p:spTgt>
                                        </p:tgtEl>
                                      </p:cBhvr>
                                    </p:animEffect>
                                  </p:childTnLst>
                                </p:cTn>
                              </p:par>
                              <p:par>
                                <p:cTn id="32" presetID="1" presetClass="exit" presetSubtype="0" fill="hold" nodeType="withEffect">
                                  <p:stCondLst>
                                    <p:cond delay="0"/>
                                  </p:stCondLst>
                                  <p:childTnLst>
                                    <p:set>
                                      <p:cBhvr>
                                        <p:cTn id="33" dur="1" fill="hold">
                                          <p:stCondLst>
                                            <p:cond delay="0"/>
                                          </p:stCondLst>
                                        </p:cTn>
                                        <p:tgtEl>
                                          <p:spTgt spid="57"/>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29"/>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10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5" end="5"/>
                                            </p:txEl>
                                          </p:spTgt>
                                        </p:tgtEl>
                                        <p:attrNameLst>
                                          <p:attrName>style.visibility</p:attrName>
                                        </p:attrNameLst>
                                      </p:cBhvr>
                                      <p:to>
                                        <p:strVal val="visible"/>
                                      </p:to>
                                    </p:set>
                                    <p:animEffect transition="in" filter="fade">
                                      <p:cBhvr>
                                        <p:cTn id="42" dur="500"/>
                                        <p:tgtEl>
                                          <p:spTgt spid="6">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6" end="6"/>
                                            </p:txEl>
                                          </p:spTgt>
                                        </p:tgtEl>
                                        <p:attrNameLst>
                                          <p:attrName>style.visibility</p:attrName>
                                        </p:attrNameLst>
                                      </p:cBhvr>
                                      <p:to>
                                        <p:strVal val="visible"/>
                                      </p:to>
                                    </p:set>
                                    <p:animEffect transition="in" filter="fade">
                                      <p:cBhvr>
                                        <p:cTn id="47" dur="500"/>
                                        <p:tgtEl>
                                          <p:spTgt spid="6">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500"/>
                                        <p:tgtEl>
                                          <p:spTgt spid="6">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8" end="8"/>
                                            </p:txEl>
                                          </p:spTgt>
                                        </p:tgtEl>
                                        <p:attrNameLst>
                                          <p:attrName>style.visibility</p:attrName>
                                        </p:attrNameLst>
                                      </p:cBhvr>
                                      <p:to>
                                        <p:strVal val="visible"/>
                                      </p:to>
                                    </p:set>
                                    <p:animEffect transition="in" filter="fade">
                                      <p:cBhvr>
                                        <p:cTn id="57" dur="500"/>
                                        <p:tgtEl>
                                          <p:spTgt spid="6">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9" end="9"/>
                                            </p:txEl>
                                          </p:spTgt>
                                        </p:tgtEl>
                                        <p:attrNameLst>
                                          <p:attrName>style.visibility</p:attrName>
                                        </p:attrNameLst>
                                      </p:cBhvr>
                                      <p:to>
                                        <p:strVal val="visible"/>
                                      </p:to>
                                    </p:set>
                                    <p:animEffect transition="in" filter="fade">
                                      <p:cBhvr>
                                        <p:cTn id="6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7DEC290B-8796-D94C-88E0-DE7674E25ECA}"/>
              </a:ext>
            </a:extLst>
          </p:cNvPr>
          <p:cNvSpPr/>
          <p:nvPr/>
        </p:nvSpPr>
        <p:spPr>
          <a:xfrm>
            <a:off x="9185851" y="1926030"/>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1140541"/>
            <a:ext cx="8285638" cy="5525729"/>
          </a:xfrm>
        </p:spPr>
        <p:txBody>
          <a:bodyPr>
            <a:normAutofit/>
          </a:bodyPr>
          <a:lstStyle/>
          <a:p>
            <a:r>
              <a:rPr lang="nl-BE" dirty="0"/>
              <a:t>Het kan voorkomen dat een verzameling enkel elementen bevat die ook in een andere verzameling voorkomen</a:t>
            </a:r>
          </a:p>
          <a:p>
            <a:pPr lvl="1"/>
            <a:r>
              <a:rPr lang="nl-BE" dirty="0"/>
              <a:t>In dit geval arceren we het deel dat geen elementen kan bevatten. </a:t>
            </a:r>
          </a:p>
          <a:p>
            <a:pPr lvl="2"/>
            <a:r>
              <a:rPr lang="nl-BE" dirty="0"/>
              <a:t>A : Alle kippen</a:t>
            </a:r>
          </a:p>
          <a:p>
            <a:pPr lvl="2"/>
            <a:r>
              <a:rPr lang="nl-BE" dirty="0"/>
              <a:t>B : Vivipare dieren (alle dieren die eieren leggen)</a:t>
            </a:r>
          </a:p>
          <a:p>
            <a:pPr lvl="1"/>
            <a:r>
              <a:rPr lang="nl-BE" dirty="0"/>
              <a:t>In dit geval kunnen we zeggen dat A een </a:t>
            </a:r>
            <a:r>
              <a:rPr lang="nl-BE" b="1" dirty="0"/>
              <a:t>deelverzameling</a:t>
            </a:r>
            <a:r>
              <a:rPr lang="nl-BE" dirty="0"/>
              <a:t> is van B </a:t>
            </a:r>
          </a:p>
          <a:p>
            <a:pPr lvl="1"/>
            <a:r>
              <a:rPr lang="nl-BE" dirty="0"/>
              <a:t>In wiskundige notatie is dit </a:t>
            </a:r>
            <a:r>
              <a:rPr lang="nl-BE" b="1" dirty="0"/>
              <a:t>A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kunnen stellen dat als a een element is van A, a ook automatisch een element is van B</a:t>
            </a:r>
          </a:p>
          <a:p>
            <a:pPr lvl="1"/>
            <a:r>
              <a:rPr lang="nl-BE" dirty="0">
                <a:sym typeface="Symbol" panose="05050102010706020507" pitchFamily="18" charset="2"/>
              </a:rPr>
              <a:t>We kunnen ook stellen dat </a:t>
            </a:r>
            <a:r>
              <a:rPr lang="nl-BE" b="1" dirty="0">
                <a:sym typeface="Symbol" panose="05050102010706020507" pitchFamily="18" charset="2"/>
              </a:rPr>
              <a:t>a</a:t>
            </a:r>
            <a:r>
              <a:rPr lang="nl-BE" dirty="0">
                <a:sym typeface="Symbol" panose="05050102010706020507" pitchFamily="18" charset="2"/>
              </a:rPr>
              <a:t> </a:t>
            </a:r>
            <a:r>
              <a:rPr lang="nl-BE" sz="2800" b="1" dirty="0">
                <a:sym typeface="Symbol" panose="05050102010706020507" pitchFamily="18" charset="2"/>
              </a:rPr>
              <a:t> A </a:t>
            </a:r>
            <a:r>
              <a:rPr lang="nl-BE" b="1" dirty="0">
                <a:sym typeface="Symbol" panose="05050102010706020507" pitchFamily="18" charset="2"/>
              </a:rPr>
              <a:t>=&gt; a </a:t>
            </a:r>
            <a:r>
              <a:rPr lang="nl-BE" sz="2800" b="1" dirty="0">
                <a:sym typeface="Symbol" panose="05050102010706020507" pitchFamily="18" charset="2"/>
              </a:rPr>
              <a:t> B</a:t>
            </a:r>
            <a:endParaRPr lang="nl-BE" sz="2800" dirty="0"/>
          </a:p>
          <a:p>
            <a:pPr lvl="1"/>
            <a:endParaRPr lang="nl-BE" b="1" dirty="0">
              <a:sym typeface="Symbol" panose="05050102010706020507" pitchFamily="18" charset="2"/>
            </a:endParaRPr>
          </a:p>
          <a:p>
            <a:pPr lvl="1"/>
            <a:endParaRPr lang="nl-BE" dirty="0"/>
          </a:p>
        </p:txBody>
      </p:sp>
      <p:grpSp>
        <p:nvGrpSpPr>
          <p:cNvPr id="30" name="Group 29">
            <a:extLst>
              <a:ext uri="{FF2B5EF4-FFF2-40B4-BE49-F238E27FC236}">
                <a16:creationId xmlns:a16="http://schemas.microsoft.com/office/drawing/2014/main" id="{B5135A31-7EC4-CFEF-3D23-A8E8395D23BD}"/>
              </a:ext>
            </a:extLst>
          </p:cNvPr>
          <p:cNvGrpSpPr/>
          <p:nvPr/>
        </p:nvGrpSpPr>
        <p:grpSpPr>
          <a:xfrm>
            <a:off x="8798794" y="1431192"/>
            <a:ext cx="3033192" cy="2164956"/>
            <a:chOff x="8646395" y="1073088"/>
            <a:chExt cx="3033192" cy="2164956"/>
          </a:xfrm>
        </p:grpSpPr>
        <p:sp>
          <p:nvSpPr>
            <p:cNvPr id="10" name="TextBox 9">
              <a:extLst>
                <a:ext uri="{FF2B5EF4-FFF2-40B4-BE49-F238E27FC236}">
                  <a16:creationId xmlns:a16="http://schemas.microsoft.com/office/drawing/2014/main" id="{A116C692-9A44-A5BC-BE8C-B65F4D1C59A6}"/>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6" name="TextBox 15">
              <a:extLst>
                <a:ext uri="{FF2B5EF4-FFF2-40B4-BE49-F238E27FC236}">
                  <a16:creationId xmlns:a16="http://schemas.microsoft.com/office/drawing/2014/main" id="{D9EABFD6-E9DA-2C4D-0C7C-3AD9E2D5CA9B}"/>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14" name="Oval 13">
              <a:extLst>
                <a:ext uri="{FF2B5EF4-FFF2-40B4-BE49-F238E27FC236}">
                  <a16:creationId xmlns:a16="http://schemas.microsoft.com/office/drawing/2014/main" id="{86DC521F-2BE1-ADAD-9FD1-30A181D33E6D}"/>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Oval 11">
              <a:extLst>
                <a:ext uri="{FF2B5EF4-FFF2-40B4-BE49-F238E27FC236}">
                  <a16:creationId xmlns:a16="http://schemas.microsoft.com/office/drawing/2014/main" id="{2F824C0B-6929-5455-6D46-7CA695098EFE}"/>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56" name="Group 55">
            <a:extLst>
              <a:ext uri="{FF2B5EF4-FFF2-40B4-BE49-F238E27FC236}">
                <a16:creationId xmlns:a16="http://schemas.microsoft.com/office/drawing/2014/main" id="{5EFB890D-0271-66F2-4E95-119FA49A3C78}"/>
              </a:ext>
            </a:extLst>
          </p:cNvPr>
          <p:cNvGrpSpPr/>
          <p:nvPr/>
        </p:nvGrpSpPr>
        <p:grpSpPr>
          <a:xfrm>
            <a:off x="10258687" y="2078247"/>
            <a:ext cx="1037736" cy="984734"/>
            <a:chOff x="10115288" y="4260280"/>
            <a:chExt cx="1037736" cy="984734"/>
          </a:xfrm>
        </p:grpSpPr>
        <p:pic>
          <p:nvPicPr>
            <p:cNvPr id="47" name="Picture 46">
              <a:extLst>
                <a:ext uri="{FF2B5EF4-FFF2-40B4-BE49-F238E27FC236}">
                  <a16:creationId xmlns:a16="http://schemas.microsoft.com/office/drawing/2014/main" id="{40200E2B-D410-3C39-9174-EC92C04FAF38}"/>
                </a:ext>
              </a:extLst>
            </p:cNvPr>
            <p:cNvPicPr>
              <a:picLocks noChangeAspect="1"/>
            </p:cNvPicPr>
            <p:nvPr/>
          </p:nvPicPr>
          <p:blipFill>
            <a:blip r:embed="rId2"/>
            <a:stretch>
              <a:fillRect/>
            </a:stretch>
          </p:blipFill>
          <p:spPr>
            <a:xfrm flipH="1">
              <a:off x="10115288" y="4388875"/>
              <a:ext cx="198854" cy="336064"/>
            </a:xfrm>
            <a:prstGeom prst="rect">
              <a:avLst/>
            </a:prstGeom>
          </p:spPr>
        </p:pic>
        <p:pic>
          <p:nvPicPr>
            <p:cNvPr id="49" name="Picture 48">
              <a:extLst>
                <a:ext uri="{FF2B5EF4-FFF2-40B4-BE49-F238E27FC236}">
                  <a16:creationId xmlns:a16="http://schemas.microsoft.com/office/drawing/2014/main" id="{3C99F403-1367-1F06-39FE-EAA55016A8EC}"/>
                </a:ext>
              </a:extLst>
            </p:cNvPr>
            <p:cNvPicPr>
              <a:picLocks noChangeAspect="1"/>
            </p:cNvPicPr>
            <p:nvPr/>
          </p:nvPicPr>
          <p:blipFill>
            <a:blip r:embed="rId3"/>
            <a:stretch>
              <a:fillRect/>
            </a:stretch>
          </p:blipFill>
          <p:spPr>
            <a:xfrm rot="19756680">
              <a:off x="10128589" y="4803397"/>
              <a:ext cx="172252" cy="249191"/>
            </a:xfrm>
            <a:prstGeom prst="rect">
              <a:avLst/>
            </a:prstGeom>
          </p:spPr>
        </p:pic>
        <p:pic>
          <p:nvPicPr>
            <p:cNvPr id="51" name="Picture 50">
              <a:extLst>
                <a:ext uri="{FF2B5EF4-FFF2-40B4-BE49-F238E27FC236}">
                  <a16:creationId xmlns:a16="http://schemas.microsoft.com/office/drawing/2014/main" id="{1DA448A8-77BD-6ABA-3156-B1B10C6304E7}"/>
                </a:ext>
              </a:extLst>
            </p:cNvPr>
            <p:cNvPicPr>
              <a:picLocks noChangeAspect="1"/>
            </p:cNvPicPr>
            <p:nvPr/>
          </p:nvPicPr>
          <p:blipFill>
            <a:blip r:embed="rId4"/>
            <a:stretch>
              <a:fillRect/>
            </a:stretch>
          </p:blipFill>
          <p:spPr>
            <a:xfrm>
              <a:off x="10527510" y="4260280"/>
              <a:ext cx="480869" cy="424954"/>
            </a:xfrm>
            <a:prstGeom prst="rect">
              <a:avLst/>
            </a:prstGeom>
          </p:spPr>
        </p:pic>
        <p:pic>
          <p:nvPicPr>
            <p:cNvPr id="53" name="Picture 52">
              <a:extLst>
                <a:ext uri="{FF2B5EF4-FFF2-40B4-BE49-F238E27FC236}">
                  <a16:creationId xmlns:a16="http://schemas.microsoft.com/office/drawing/2014/main" id="{B4E6D470-FDC2-B710-3E95-E9B6318DE4A4}"/>
                </a:ext>
              </a:extLst>
            </p:cNvPr>
            <p:cNvPicPr>
              <a:picLocks noChangeAspect="1"/>
            </p:cNvPicPr>
            <p:nvPr/>
          </p:nvPicPr>
          <p:blipFill>
            <a:blip r:embed="rId5"/>
            <a:stretch>
              <a:fillRect/>
            </a:stretch>
          </p:blipFill>
          <p:spPr>
            <a:xfrm>
              <a:off x="10837337" y="4863366"/>
              <a:ext cx="315687" cy="260968"/>
            </a:xfrm>
            <a:prstGeom prst="rect">
              <a:avLst/>
            </a:prstGeom>
          </p:spPr>
        </p:pic>
        <p:pic>
          <p:nvPicPr>
            <p:cNvPr id="55" name="Picture 54">
              <a:extLst>
                <a:ext uri="{FF2B5EF4-FFF2-40B4-BE49-F238E27FC236}">
                  <a16:creationId xmlns:a16="http://schemas.microsoft.com/office/drawing/2014/main" id="{4DBE9149-EF88-C73B-F309-9EAB9F80437E}"/>
                </a:ext>
              </a:extLst>
            </p:cNvPr>
            <p:cNvPicPr>
              <a:picLocks noChangeAspect="1"/>
            </p:cNvPicPr>
            <p:nvPr/>
          </p:nvPicPr>
          <p:blipFill>
            <a:blip r:embed="rId6"/>
            <a:stretch>
              <a:fillRect/>
            </a:stretch>
          </p:blipFill>
          <p:spPr>
            <a:xfrm>
              <a:off x="10428454" y="4833178"/>
              <a:ext cx="461010" cy="411836"/>
            </a:xfrm>
            <a:prstGeom prst="rect">
              <a:avLst/>
            </a:prstGeom>
          </p:spPr>
        </p:pic>
      </p:grpSp>
      <p:grpSp>
        <p:nvGrpSpPr>
          <p:cNvPr id="42" name="Group 41">
            <a:extLst>
              <a:ext uri="{FF2B5EF4-FFF2-40B4-BE49-F238E27FC236}">
                <a16:creationId xmlns:a16="http://schemas.microsoft.com/office/drawing/2014/main" id="{067D86FA-AE30-B646-291F-13F82CF48CF4}"/>
              </a:ext>
            </a:extLst>
          </p:cNvPr>
          <p:cNvGrpSpPr/>
          <p:nvPr/>
        </p:nvGrpSpPr>
        <p:grpSpPr>
          <a:xfrm>
            <a:off x="8798794" y="1430932"/>
            <a:ext cx="3033192" cy="2164956"/>
            <a:chOff x="8803500" y="4158108"/>
            <a:chExt cx="3033192" cy="2164956"/>
          </a:xfrm>
        </p:grpSpPr>
        <p:sp>
          <p:nvSpPr>
            <p:cNvPr id="11" name="Oval 10">
              <a:extLst>
                <a:ext uri="{FF2B5EF4-FFF2-40B4-BE49-F238E27FC236}">
                  <a16:creationId xmlns:a16="http://schemas.microsoft.com/office/drawing/2014/main" id="{3F06BFF5-9C34-35A1-6D6B-B9E3E4135D03}"/>
                </a:ext>
              </a:extLst>
            </p:cNvPr>
            <p:cNvSpPr/>
            <p:nvPr/>
          </p:nvSpPr>
          <p:spPr>
            <a:xfrm>
              <a:off x="9190573" y="4652494"/>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nvGrpSpPr>
            <p:cNvPr id="3" name="Group 2">
              <a:extLst>
                <a:ext uri="{FF2B5EF4-FFF2-40B4-BE49-F238E27FC236}">
                  <a16:creationId xmlns:a16="http://schemas.microsoft.com/office/drawing/2014/main" id="{F3E9303F-2FEC-CC07-A5DB-B8A7FFAF3191}"/>
                </a:ext>
              </a:extLst>
            </p:cNvPr>
            <p:cNvGrpSpPr/>
            <p:nvPr/>
          </p:nvGrpSpPr>
          <p:grpSpPr>
            <a:xfrm>
              <a:off x="8803500" y="4158108"/>
              <a:ext cx="3033192" cy="2164956"/>
              <a:chOff x="8646395" y="1073088"/>
              <a:chExt cx="3033192" cy="2164956"/>
            </a:xfrm>
          </p:grpSpPr>
          <p:sp>
            <p:nvSpPr>
              <p:cNvPr id="4" name="TextBox 3">
                <a:extLst>
                  <a:ext uri="{FF2B5EF4-FFF2-40B4-BE49-F238E27FC236}">
                    <a16:creationId xmlns:a16="http://schemas.microsoft.com/office/drawing/2014/main" id="{AF46A6AB-E513-56AA-F583-D36CB55EE7B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 name="Rectangle 4">
                <a:extLst>
                  <a:ext uri="{FF2B5EF4-FFF2-40B4-BE49-F238E27FC236}">
                    <a16:creationId xmlns:a16="http://schemas.microsoft.com/office/drawing/2014/main" id="{FF3C4F07-B8A2-903C-5A89-72AFADAC4AAC}"/>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TextBox 6">
                <a:extLst>
                  <a:ext uri="{FF2B5EF4-FFF2-40B4-BE49-F238E27FC236}">
                    <a16:creationId xmlns:a16="http://schemas.microsoft.com/office/drawing/2014/main" id="{2C8AE832-370A-7379-2A26-5B9886FC8C84}"/>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8" name="Oval 7">
                <a:extLst>
                  <a:ext uri="{FF2B5EF4-FFF2-40B4-BE49-F238E27FC236}">
                    <a16:creationId xmlns:a16="http://schemas.microsoft.com/office/drawing/2014/main" id="{3E6E7628-7A5D-7C60-D80C-4E28ACD9FEBF}"/>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9" name="Oval 8">
                <a:extLst>
                  <a:ext uri="{FF2B5EF4-FFF2-40B4-BE49-F238E27FC236}">
                    <a16:creationId xmlns:a16="http://schemas.microsoft.com/office/drawing/2014/main" id="{B908C13E-3D8F-4DC3-4D59-5194ACA0648C}"/>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19" name="Group 18">
              <a:extLst>
                <a:ext uri="{FF2B5EF4-FFF2-40B4-BE49-F238E27FC236}">
                  <a16:creationId xmlns:a16="http://schemas.microsoft.com/office/drawing/2014/main" id="{C663A6A4-DCBD-CDC7-AE36-F667980E1CC3}"/>
                </a:ext>
              </a:extLst>
            </p:cNvPr>
            <p:cNvGrpSpPr/>
            <p:nvPr/>
          </p:nvGrpSpPr>
          <p:grpSpPr>
            <a:xfrm>
              <a:off x="10221056" y="5279011"/>
              <a:ext cx="303494" cy="369332"/>
              <a:chOff x="10547627" y="4546160"/>
              <a:chExt cx="303494" cy="369332"/>
            </a:xfrm>
          </p:grpSpPr>
          <p:sp>
            <p:nvSpPr>
              <p:cNvPr id="21" name="TextBox 20">
                <a:extLst>
                  <a:ext uri="{FF2B5EF4-FFF2-40B4-BE49-F238E27FC236}">
                    <a16:creationId xmlns:a16="http://schemas.microsoft.com/office/drawing/2014/main" id="{64A0E4BE-F00C-F37F-DF29-B49BFDDE6FCF}"/>
                  </a:ext>
                </a:extLst>
              </p:cNvPr>
              <p:cNvSpPr txBox="1"/>
              <p:nvPr/>
            </p:nvSpPr>
            <p:spPr>
              <a:xfrm>
                <a:off x="10560643" y="4546160"/>
                <a:ext cx="290478" cy="369332"/>
              </a:xfrm>
              <a:prstGeom prst="rect">
                <a:avLst/>
              </a:prstGeom>
              <a:noFill/>
            </p:spPr>
            <p:txBody>
              <a:bodyPr wrap="square" rtlCol="0">
                <a:spAutoFit/>
              </a:bodyPr>
              <a:lstStyle/>
              <a:p>
                <a:r>
                  <a:rPr lang="en-US" dirty="0"/>
                  <a:t>b</a:t>
                </a:r>
                <a:endParaRPr lang="en-IE" dirty="0"/>
              </a:p>
            </p:txBody>
          </p:sp>
          <p:sp>
            <p:nvSpPr>
              <p:cNvPr id="23" name="Flowchart: Connector 22">
                <a:extLst>
                  <a:ext uri="{FF2B5EF4-FFF2-40B4-BE49-F238E27FC236}">
                    <a16:creationId xmlns:a16="http://schemas.microsoft.com/office/drawing/2014/main" id="{554FF705-F9B3-16EA-FA26-96D8E4547E7C}"/>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25" name="Group 24">
              <a:extLst>
                <a:ext uri="{FF2B5EF4-FFF2-40B4-BE49-F238E27FC236}">
                  <a16:creationId xmlns:a16="http://schemas.microsoft.com/office/drawing/2014/main" id="{508DC4A3-9A11-0E55-88B8-65CCEC375135}"/>
                </a:ext>
              </a:extLst>
            </p:cNvPr>
            <p:cNvGrpSpPr/>
            <p:nvPr/>
          </p:nvGrpSpPr>
          <p:grpSpPr>
            <a:xfrm>
              <a:off x="10315390" y="4909679"/>
              <a:ext cx="303494" cy="369332"/>
              <a:chOff x="10547627" y="4546160"/>
              <a:chExt cx="303494" cy="369332"/>
            </a:xfrm>
          </p:grpSpPr>
          <p:sp>
            <p:nvSpPr>
              <p:cNvPr id="27" name="TextBox 26">
                <a:extLst>
                  <a:ext uri="{FF2B5EF4-FFF2-40B4-BE49-F238E27FC236}">
                    <a16:creationId xmlns:a16="http://schemas.microsoft.com/office/drawing/2014/main" id="{28261C50-605A-9FE0-E2F9-2932F812435B}"/>
                  </a:ext>
                </a:extLst>
              </p:cNvPr>
              <p:cNvSpPr txBox="1"/>
              <p:nvPr/>
            </p:nvSpPr>
            <p:spPr>
              <a:xfrm>
                <a:off x="10560643" y="4546160"/>
                <a:ext cx="290478" cy="369332"/>
              </a:xfrm>
              <a:prstGeom prst="rect">
                <a:avLst/>
              </a:prstGeom>
              <a:noFill/>
            </p:spPr>
            <p:txBody>
              <a:bodyPr wrap="square" rtlCol="0">
                <a:spAutoFit/>
              </a:bodyPr>
              <a:lstStyle/>
              <a:p>
                <a:r>
                  <a:rPr lang="en-US" dirty="0"/>
                  <a:t>a</a:t>
                </a:r>
                <a:endParaRPr lang="en-IE" dirty="0"/>
              </a:p>
            </p:txBody>
          </p:sp>
          <p:sp>
            <p:nvSpPr>
              <p:cNvPr id="31" name="Flowchart: Connector 30">
                <a:extLst>
                  <a:ext uri="{FF2B5EF4-FFF2-40B4-BE49-F238E27FC236}">
                    <a16:creationId xmlns:a16="http://schemas.microsoft.com/office/drawing/2014/main" id="{8B93A121-3715-06C5-E332-1ECA4343C05B}"/>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2" name="Group 31">
              <a:extLst>
                <a:ext uri="{FF2B5EF4-FFF2-40B4-BE49-F238E27FC236}">
                  <a16:creationId xmlns:a16="http://schemas.microsoft.com/office/drawing/2014/main" id="{44BEE3ED-5B19-5BEF-367B-540ECDF65751}"/>
                </a:ext>
              </a:extLst>
            </p:cNvPr>
            <p:cNvGrpSpPr/>
            <p:nvPr/>
          </p:nvGrpSpPr>
          <p:grpSpPr>
            <a:xfrm>
              <a:off x="10748665" y="4758157"/>
              <a:ext cx="303494" cy="369332"/>
              <a:chOff x="10547627" y="4546160"/>
              <a:chExt cx="303494" cy="369332"/>
            </a:xfrm>
          </p:grpSpPr>
          <p:sp>
            <p:nvSpPr>
              <p:cNvPr id="34" name="TextBox 33">
                <a:extLst>
                  <a:ext uri="{FF2B5EF4-FFF2-40B4-BE49-F238E27FC236}">
                    <a16:creationId xmlns:a16="http://schemas.microsoft.com/office/drawing/2014/main" id="{5829A329-C7F8-AE1E-32ED-BEB542B7D212}"/>
                  </a:ext>
                </a:extLst>
              </p:cNvPr>
              <p:cNvSpPr txBox="1"/>
              <p:nvPr/>
            </p:nvSpPr>
            <p:spPr>
              <a:xfrm>
                <a:off x="10560643" y="4546160"/>
                <a:ext cx="290478" cy="369332"/>
              </a:xfrm>
              <a:prstGeom prst="rect">
                <a:avLst/>
              </a:prstGeom>
              <a:noFill/>
            </p:spPr>
            <p:txBody>
              <a:bodyPr wrap="square" rtlCol="0">
                <a:spAutoFit/>
              </a:bodyPr>
              <a:lstStyle/>
              <a:p>
                <a:r>
                  <a:rPr lang="en-US" dirty="0"/>
                  <a:t>c</a:t>
                </a:r>
                <a:endParaRPr lang="en-IE" dirty="0"/>
              </a:p>
            </p:txBody>
          </p:sp>
          <p:sp>
            <p:nvSpPr>
              <p:cNvPr id="35" name="Flowchart: Connector 34">
                <a:extLst>
                  <a:ext uri="{FF2B5EF4-FFF2-40B4-BE49-F238E27FC236}">
                    <a16:creationId xmlns:a16="http://schemas.microsoft.com/office/drawing/2014/main" id="{E4090A6E-371E-F188-C18B-AF49A4A85BA4}"/>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6" name="Group 35">
              <a:extLst>
                <a:ext uri="{FF2B5EF4-FFF2-40B4-BE49-F238E27FC236}">
                  <a16:creationId xmlns:a16="http://schemas.microsoft.com/office/drawing/2014/main" id="{8DB11014-2FAC-48C7-0AFD-2D3C6F3787CE}"/>
                </a:ext>
              </a:extLst>
            </p:cNvPr>
            <p:cNvGrpSpPr/>
            <p:nvPr/>
          </p:nvGrpSpPr>
          <p:grpSpPr>
            <a:xfrm>
              <a:off x="11052159" y="5252995"/>
              <a:ext cx="303494" cy="369332"/>
              <a:chOff x="10547627" y="4546160"/>
              <a:chExt cx="303494" cy="369332"/>
            </a:xfrm>
          </p:grpSpPr>
          <p:sp>
            <p:nvSpPr>
              <p:cNvPr id="37" name="TextBox 36">
                <a:extLst>
                  <a:ext uri="{FF2B5EF4-FFF2-40B4-BE49-F238E27FC236}">
                    <a16:creationId xmlns:a16="http://schemas.microsoft.com/office/drawing/2014/main" id="{6593C3B9-EA6D-31CB-52BB-0EED23EBE841}"/>
                  </a:ext>
                </a:extLst>
              </p:cNvPr>
              <p:cNvSpPr txBox="1"/>
              <p:nvPr/>
            </p:nvSpPr>
            <p:spPr>
              <a:xfrm>
                <a:off x="10560643" y="4546160"/>
                <a:ext cx="290478" cy="369332"/>
              </a:xfrm>
              <a:prstGeom prst="rect">
                <a:avLst/>
              </a:prstGeom>
              <a:noFill/>
            </p:spPr>
            <p:txBody>
              <a:bodyPr wrap="square" rtlCol="0">
                <a:spAutoFit/>
              </a:bodyPr>
              <a:lstStyle/>
              <a:p>
                <a:r>
                  <a:rPr lang="en-US" dirty="0"/>
                  <a:t>d</a:t>
                </a:r>
                <a:endParaRPr lang="en-IE" dirty="0"/>
              </a:p>
            </p:txBody>
          </p:sp>
          <p:sp>
            <p:nvSpPr>
              <p:cNvPr id="38" name="Flowchart: Connector 37">
                <a:extLst>
                  <a:ext uri="{FF2B5EF4-FFF2-40B4-BE49-F238E27FC236}">
                    <a16:creationId xmlns:a16="http://schemas.microsoft.com/office/drawing/2014/main" id="{E50070DE-6F3F-988D-1E03-9C8C9639E400}"/>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9" name="Group 38">
              <a:extLst>
                <a:ext uri="{FF2B5EF4-FFF2-40B4-BE49-F238E27FC236}">
                  <a16:creationId xmlns:a16="http://schemas.microsoft.com/office/drawing/2014/main" id="{653382C0-7E28-F130-F99E-898170C5EF86}"/>
                </a:ext>
              </a:extLst>
            </p:cNvPr>
            <p:cNvGrpSpPr/>
            <p:nvPr/>
          </p:nvGrpSpPr>
          <p:grpSpPr>
            <a:xfrm>
              <a:off x="10682398" y="5436105"/>
              <a:ext cx="303494" cy="369332"/>
              <a:chOff x="10547627" y="4546160"/>
              <a:chExt cx="303494" cy="369332"/>
            </a:xfrm>
          </p:grpSpPr>
          <p:sp>
            <p:nvSpPr>
              <p:cNvPr id="40" name="TextBox 39">
                <a:extLst>
                  <a:ext uri="{FF2B5EF4-FFF2-40B4-BE49-F238E27FC236}">
                    <a16:creationId xmlns:a16="http://schemas.microsoft.com/office/drawing/2014/main" id="{018DB726-4974-096E-50C1-D59179F09933}"/>
                  </a:ext>
                </a:extLst>
              </p:cNvPr>
              <p:cNvSpPr txBox="1"/>
              <p:nvPr/>
            </p:nvSpPr>
            <p:spPr>
              <a:xfrm>
                <a:off x="10560643" y="4546160"/>
                <a:ext cx="290478" cy="369332"/>
              </a:xfrm>
              <a:prstGeom prst="rect">
                <a:avLst/>
              </a:prstGeom>
              <a:noFill/>
            </p:spPr>
            <p:txBody>
              <a:bodyPr wrap="square" rtlCol="0">
                <a:spAutoFit/>
              </a:bodyPr>
              <a:lstStyle/>
              <a:p>
                <a:r>
                  <a:rPr lang="en-US" dirty="0"/>
                  <a:t>e</a:t>
                </a:r>
                <a:endParaRPr lang="en-IE" dirty="0"/>
              </a:p>
            </p:txBody>
          </p:sp>
          <p:sp>
            <p:nvSpPr>
              <p:cNvPr id="41" name="Flowchart: Connector 40">
                <a:extLst>
                  <a:ext uri="{FF2B5EF4-FFF2-40B4-BE49-F238E27FC236}">
                    <a16:creationId xmlns:a16="http://schemas.microsoft.com/office/drawing/2014/main" id="{2BBF9343-5DF2-F5BD-7C40-6BE6AC6F2E29}"/>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90430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fade">
                                      <p:cBhvr>
                                        <p:cTn id="20" dur="500"/>
                                        <p:tgtEl>
                                          <p:spTgt spid="6">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6"/>
                                        </p:tgtEl>
                                        <p:attrNameLst>
                                          <p:attrName>style.visibility</p:attrName>
                                        </p:attrNameLst>
                                      </p:cBhvr>
                                      <p:to>
                                        <p:strVal val="visible"/>
                                      </p:to>
                                    </p:set>
                                    <p:animEffect transition="in" filter="fade">
                                      <p:cBhvr>
                                        <p:cTn id="26" dur="500"/>
                                        <p:tgtEl>
                                          <p:spTgt spid="5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4" end="4"/>
                                            </p:txEl>
                                          </p:spTgt>
                                        </p:tgtEl>
                                        <p:attrNameLst>
                                          <p:attrName>style.visibility</p:attrName>
                                        </p:attrNameLst>
                                      </p:cBhvr>
                                      <p:to>
                                        <p:strVal val="visible"/>
                                      </p:to>
                                    </p:set>
                                    <p:animEffect transition="in" filter="fade">
                                      <p:cBhvr>
                                        <p:cTn id="34" dur="500"/>
                                        <p:tgtEl>
                                          <p:spTgt spid="6">
                                            <p:txEl>
                                              <p:pRg st="4" end="4"/>
                                            </p:txEl>
                                          </p:spTgt>
                                        </p:tgtEl>
                                      </p:cBhvr>
                                    </p:animEffect>
                                  </p:childTnLst>
                                </p:cTn>
                              </p:par>
                              <p:par>
                                <p:cTn id="35" presetID="1" presetClass="exit" presetSubtype="0" fill="hold" nodeType="withEffect">
                                  <p:stCondLst>
                                    <p:cond delay="0"/>
                                  </p:stCondLst>
                                  <p:childTnLst>
                                    <p:set>
                                      <p:cBhvr>
                                        <p:cTn id="36" dur="1" fill="hold">
                                          <p:stCondLst>
                                            <p:cond delay="0"/>
                                          </p:stCondLst>
                                        </p:cTn>
                                        <p:tgtEl>
                                          <p:spTgt spid="30"/>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5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3"/>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4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7" end="7"/>
                                            </p:txEl>
                                          </p:spTgt>
                                        </p:tgtEl>
                                        <p:attrNameLst>
                                          <p:attrName>style.visibility</p:attrName>
                                        </p:attrNameLst>
                                      </p:cBhvr>
                                      <p:to>
                                        <p:strVal val="visible"/>
                                      </p:to>
                                    </p:set>
                                    <p:animEffect transition="in" filter="fade">
                                      <p:cBhvr>
                                        <p:cTn id="53"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Syllogisme via een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499555" cy="5310619"/>
          </a:xfrm>
        </p:spPr>
        <p:txBody>
          <a:bodyPr>
            <a:normAutofit lnSpcReduction="10000"/>
          </a:bodyPr>
          <a:lstStyle/>
          <a:p>
            <a:r>
              <a:rPr lang="nl-BE" dirty="0"/>
              <a:t>Zoals we reeds zagen bevat een syllogisme 2 premissen en een conclusie. </a:t>
            </a:r>
            <a:r>
              <a:rPr lang="nl-BE" sz="2400" dirty="0"/>
              <a:t>Bijvoorbeeld:</a:t>
            </a:r>
            <a:endParaRPr lang="nl-BE" dirty="0"/>
          </a:p>
          <a:p>
            <a:pPr lvl="1"/>
            <a:r>
              <a:rPr lang="nl-BE" dirty="0"/>
              <a:t>Elke aap is een zoogdier</a:t>
            </a:r>
          </a:p>
          <a:p>
            <a:pPr lvl="1"/>
            <a:r>
              <a:rPr lang="nl-BE" dirty="0"/>
              <a:t>Elk zoogdier heeft een geraamte</a:t>
            </a:r>
          </a:p>
          <a:p>
            <a:pPr lvl="1"/>
            <a:r>
              <a:rPr lang="nl-BE" dirty="0"/>
              <a:t>=&gt; Elke aap heeft een geraamte</a:t>
            </a:r>
          </a:p>
          <a:p>
            <a:r>
              <a:rPr lang="nl-BE" dirty="0"/>
              <a:t>Het venndiagram bestaat uit:</a:t>
            </a:r>
          </a:p>
          <a:p>
            <a:pPr lvl="1">
              <a:buFont typeface="Wingdings" panose="05000000000000000000" pitchFamily="2" charset="2"/>
              <a:buChar char="ü"/>
            </a:pPr>
            <a:r>
              <a:rPr lang="nl-BE" sz="2000" dirty="0"/>
              <a:t>A		Alle apen</a:t>
            </a:r>
          </a:p>
          <a:p>
            <a:pPr lvl="1">
              <a:buFont typeface="Wingdings" panose="05000000000000000000" pitchFamily="2" charset="2"/>
              <a:buChar char="ü"/>
            </a:pPr>
            <a:r>
              <a:rPr lang="nl-BE" sz="2000" dirty="0"/>
              <a:t>B		Alle zoogdieren</a:t>
            </a:r>
          </a:p>
          <a:p>
            <a:pPr lvl="1">
              <a:buFont typeface="Wingdings" panose="05000000000000000000" pitchFamily="2" charset="2"/>
              <a:buChar char="ü"/>
            </a:pPr>
            <a:r>
              <a:rPr lang="nl-BE" sz="2000" dirty="0"/>
              <a:t>C		Dieren die een geraamte hebben</a:t>
            </a:r>
          </a:p>
          <a:p>
            <a:r>
              <a:rPr lang="nl-BE" dirty="0"/>
              <a:t>Toepassing op het venndiagram:</a:t>
            </a:r>
          </a:p>
          <a:p>
            <a:pPr lvl="1"/>
            <a:r>
              <a:rPr lang="nl-BE" dirty="0"/>
              <a:t>Elke aap is een zoogdier</a:t>
            </a:r>
          </a:p>
          <a:p>
            <a:pPr lvl="1"/>
            <a:r>
              <a:rPr lang="nl-BE" dirty="0"/>
              <a:t>Elk zoogdier heeft een geraamte</a:t>
            </a:r>
          </a:p>
          <a:p>
            <a:pPr lvl="1"/>
            <a:r>
              <a:rPr lang="nl-BE" dirty="0"/>
              <a:t>Conclusie =&gt; Elke aap heeft een geraamte, de rest is onwaar</a:t>
            </a:r>
          </a:p>
        </p:txBody>
      </p:sp>
      <p:grpSp>
        <p:nvGrpSpPr>
          <p:cNvPr id="3" name="Group 2">
            <a:extLst>
              <a:ext uri="{FF2B5EF4-FFF2-40B4-BE49-F238E27FC236}">
                <a16:creationId xmlns:a16="http://schemas.microsoft.com/office/drawing/2014/main" id="{D4A74613-153A-162B-3754-B0977D0E35EE}"/>
              </a:ext>
            </a:extLst>
          </p:cNvPr>
          <p:cNvGrpSpPr/>
          <p:nvPr/>
        </p:nvGrpSpPr>
        <p:grpSpPr>
          <a:xfrm>
            <a:off x="8799904" y="1145736"/>
            <a:ext cx="1562110" cy="1316668"/>
            <a:chOff x="8799904" y="1145736"/>
            <a:chExt cx="1562110" cy="1316668"/>
          </a:xfrm>
        </p:grpSpPr>
        <p:sp>
          <p:nvSpPr>
            <p:cNvPr id="10" name="TextBox 9">
              <a:extLst>
                <a:ext uri="{FF2B5EF4-FFF2-40B4-BE49-F238E27FC236}">
                  <a16:creationId xmlns:a16="http://schemas.microsoft.com/office/drawing/2014/main" id="{A116C692-9A44-A5BC-BE8C-B65F4D1C59A6}"/>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12" name="Oval 11">
              <a:extLst>
                <a:ext uri="{FF2B5EF4-FFF2-40B4-BE49-F238E27FC236}">
                  <a16:creationId xmlns:a16="http://schemas.microsoft.com/office/drawing/2014/main" id="{2F824C0B-6929-5455-6D46-7CA695098EFE}"/>
                </a:ext>
              </a:extLst>
            </p:cNvPr>
            <p:cNvSpPr/>
            <p:nvPr/>
          </p:nvSpPr>
          <p:spPr>
            <a:xfrm>
              <a:off x="8981450"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4" name="Group 3">
            <a:extLst>
              <a:ext uri="{FF2B5EF4-FFF2-40B4-BE49-F238E27FC236}">
                <a16:creationId xmlns:a16="http://schemas.microsoft.com/office/drawing/2014/main" id="{8D558F0A-81B8-FDBB-0ECB-881BAA66ED51}"/>
              </a:ext>
            </a:extLst>
          </p:cNvPr>
          <p:cNvGrpSpPr/>
          <p:nvPr/>
        </p:nvGrpSpPr>
        <p:grpSpPr>
          <a:xfrm>
            <a:off x="9959223" y="1145736"/>
            <a:ext cx="1509567" cy="1316668"/>
            <a:chOff x="9959223" y="1145736"/>
            <a:chExt cx="1509567" cy="1316668"/>
          </a:xfrm>
        </p:grpSpPr>
        <p:sp>
          <p:nvSpPr>
            <p:cNvPr id="14" name="Oval 13">
              <a:extLst>
                <a:ext uri="{FF2B5EF4-FFF2-40B4-BE49-F238E27FC236}">
                  <a16:creationId xmlns:a16="http://schemas.microsoft.com/office/drawing/2014/main" id="{86DC521F-2BE1-ADAD-9FD1-30A181D33E6D}"/>
                </a:ext>
              </a:extLst>
            </p:cNvPr>
            <p:cNvSpPr/>
            <p:nvPr/>
          </p:nvSpPr>
          <p:spPr>
            <a:xfrm>
              <a:off x="9959223"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6" name="TextBox 15">
              <a:extLst>
                <a:ext uri="{FF2B5EF4-FFF2-40B4-BE49-F238E27FC236}">
                  <a16:creationId xmlns:a16="http://schemas.microsoft.com/office/drawing/2014/main" id="{D9EABFD6-E9DA-2C4D-0C7C-3AD9E2D5CA9B}"/>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grpSp>
      <p:grpSp>
        <p:nvGrpSpPr>
          <p:cNvPr id="5" name="Group 4">
            <a:extLst>
              <a:ext uri="{FF2B5EF4-FFF2-40B4-BE49-F238E27FC236}">
                <a16:creationId xmlns:a16="http://schemas.microsoft.com/office/drawing/2014/main" id="{AC99AC8C-1D95-4F3F-BBD3-6C46C3098BEC}"/>
              </a:ext>
            </a:extLst>
          </p:cNvPr>
          <p:cNvGrpSpPr/>
          <p:nvPr/>
        </p:nvGrpSpPr>
        <p:grpSpPr>
          <a:xfrm>
            <a:off x="9305904" y="1893625"/>
            <a:ext cx="1537178" cy="1359042"/>
            <a:chOff x="9305904" y="1893625"/>
            <a:chExt cx="1537178" cy="1359042"/>
          </a:xfrm>
        </p:grpSpPr>
        <p:sp>
          <p:nvSpPr>
            <p:cNvPr id="15" name="Oval 14">
              <a:extLst>
                <a:ext uri="{FF2B5EF4-FFF2-40B4-BE49-F238E27FC236}">
                  <a16:creationId xmlns:a16="http://schemas.microsoft.com/office/drawing/2014/main" id="{CAF4E39E-A84B-799F-AA17-A24B58D8B981}"/>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7" name="TextBox 16">
              <a:extLst>
                <a:ext uri="{FF2B5EF4-FFF2-40B4-BE49-F238E27FC236}">
                  <a16:creationId xmlns:a16="http://schemas.microsoft.com/office/drawing/2014/main" id="{0474FD5C-7E70-81F6-7DC9-5C9956E4697F}"/>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grpSp>
        <p:nvGrpSpPr>
          <p:cNvPr id="38" name="Group 37">
            <a:extLst>
              <a:ext uri="{FF2B5EF4-FFF2-40B4-BE49-F238E27FC236}">
                <a16:creationId xmlns:a16="http://schemas.microsoft.com/office/drawing/2014/main" id="{7B6DAC1B-775D-7211-CFFD-BB0E13E04C55}"/>
              </a:ext>
            </a:extLst>
          </p:cNvPr>
          <p:cNvGrpSpPr/>
          <p:nvPr/>
        </p:nvGrpSpPr>
        <p:grpSpPr>
          <a:xfrm>
            <a:off x="8646395" y="1084825"/>
            <a:ext cx="3033192" cy="2179579"/>
            <a:chOff x="4613327" y="4374772"/>
            <a:chExt cx="3033192" cy="2179579"/>
          </a:xfrm>
        </p:grpSpPr>
        <p:grpSp>
          <p:nvGrpSpPr>
            <p:cNvPr id="29" name="Group 28">
              <a:extLst>
                <a:ext uri="{FF2B5EF4-FFF2-40B4-BE49-F238E27FC236}">
                  <a16:creationId xmlns:a16="http://schemas.microsoft.com/office/drawing/2014/main" id="{AB0830CE-28C8-61F9-AE74-089C40164D07}"/>
                </a:ext>
              </a:extLst>
            </p:cNvPr>
            <p:cNvGrpSpPr/>
            <p:nvPr/>
          </p:nvGrpSpPr>
          <p:grpSpPr>
            <a:xfrm>
              <a:off x="4613327" y="4374772"/>
              <a:ext cx="3033192" cy="2179579"/>
              <a:chOff x="8646395" y="1073088"/>
              <a:chExt cx="3033192" cy="2179579"/>
            </a:xfrm>
          </p:grpSpPr>
          <p:sp>
            <p:nvSpPr>
              <p:cNvPr id="30" name="TextBox 29">
                <a:extLst>
                  <a:ext uri="{FF2B5EF4-FFF2-40B4-BE49-F238E27FC236}">
                    <a16:creationId xmlns:a16="http://schemas.microsoft.com/office/drawing/2014/main" id="{C140BA63-41A7-BD1D-716B-F8D47F4C7981}"/>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31" name="Oval 30">
                <a:extLst>
                  <a:ext uri="{FF2B5EF4-FFF2-40B4-BE49-F238E27FC236}">
                    <a16:creationId xmlns:a16="http://schemas.microsoft.com/office/drawing/2014/main" id="{AB3AA70C-CE32-DCAF-BA66-ED6172E89E45}"/>
                  </a:ext>
                </a:extLst>
              </p:cNvPr>
              <p:cNvSpPr/>
              <p:nvPr/>
            </p:nvSpPr>
            <p:spPr>
              <a:xfrm>
                <a:off x="8981450" y="1288028"/>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2" name="Rectangle 31">
                <a:extLst>
                  <a:ext uri="{FF2B5EF4-FFF2-40B4-BE49-F238E27FC236}">
                    <a16:creationId xmlns:a16="http://schemas.microsoft.com/office/drawing/2014/main" id="{1EFC2FA3-DFB8-2BDE-DC7A-82D8DCA8AA73}"/>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3" name="Oval 32">
                <a:extLst>
                  <a:ext uri="{FF2B5EF4-FFF2-40B4-BE49-F238E27FC236}">
                    <a16:creationId xmlns:a16="http://schemas.microsoft.com/office/drawing/2014/main" id="{5AF9FAFC-F14E-A2AA-089D-2F7A8ACAA670}"/>
                  </a:ext>
                </a:extLst>
              </p:cNvPr>
              <p:cNvSpPr/>
              <p:nvPr/>
            </p:nvSpPr>
            <p:spPr>
              <a:xfrm>
                <a:off x="9959223" y="1288028"/>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4" name="Oval 33">
                <a:extLst>
                  <a:ext uri="{FF2B5EF4-FFF2-40B4-BE49-F238E27FC236}">
                    <a16:creationId xmlns:a16="http://schemas.microsoft.com/office/drawing/2014/main" id="{EC4FAC90-03C3-96D0-27C9-877455A4EEBA}"/>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5" name="TextBox 34">
                <a:extLst>
                  <a:ext uri="{FF2B5EF4-FFF2-40B4-BE49-F238E27FC236}">
                    <a16:creationId xmlns:a16="http://schemas.microsoft.com/office/drawing/2014/main" id="{BC9BB44B-5D99-AFD7-C6BF-4FF9F662FFB7}"/>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sp>
            <p:nvSpPr>
              <p:cNvPr id="36" name="TextBox 35">
                <a:extLst>
                  <a:ext uri="{FF2B5EF4-FFF2-40B4-BE49-F238E27FC236}">
                    <a16:creationId xmlns:a16="http://schemas.microsoft.com/office/drawing/2014/main" id="{AD736F9E-115C-8E49-258C-8D346084A6FB}"/>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sp>
          <p:nvSpPr>
            <p:cNvPr id="37" name="Oval 36">
              <a:extLst>
                <a:ext uri="{FF2B5EF4-FFF2-40B4-BE49-F238E27FC236}">
                  <a16:creationId xmlns:a16="http://schemas.microsoft.com/office/drawing/2014/main" id="{80AEE735-DBDD-0DCB-3FDC-169DA593928F}"/>
                </a:ext>
              </a:extLst>
            </p:cNvPr>
            <p:cNvSpPr/>
            <p:nvPr/>
          </p:nvSpPr>
          <p:spPr>
            <a:xfrm>
              <a:off x="4958006" y="4587399"/>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pic>
        <p:nvPicPr>
          <p:cNvPr id="42" name="Picture 41">
            <a:extLst>
              <a:ext uri="{FF2B5EF4-FFF2-40B4-BE49-F238E27FC236}">
                <a16:creationId xmlns:a16="http://schemas.microsoft.com/office/drawing/2014/main" id="{AE7F6612-DA2F-5576-B27B-721F429395B0}"/>
              </a:ext>
            </a:extLst>
          </p:cNvPr>
          <p:cNvPicPr>
            <a:picLocks noChangeAspect="1"/>
          </p:cNvPicPr>
          <p:nvPr/>
        </p:nvPicPr>
        <p:blipFill>
          <a:blip r:embed="rId3"/>
          <a:stretch>
            <a:fillRect/>
          </a:stretch>
        </p:blipFill>
        <p:spPr>
          <a:xfrm>
            <a:off x="8574816" y="1014041"/>
            <a:ext cx="3155968" cy="2306523"/>
          </a:xfrm>
          <a:prstGeom prst="rect">
            <a:avLst/>
          </a:prstGeom>
        </p:spPr>
      </p:pic>
      <p:pic>
        <p:nvPicPr>
          <p:cNvPr id="44" name="Picture 43">
            <a:extLst>
              <a:ext uri="{FF2B5EF4-FFF2-40B4-BE49-F238E27FC236}">
                <a16:creationId xmlns:a16="http://schemas.microsoft.com/office/drawing/2014/main" id="{6CF02A6D-4F82-50EA-6927-A62A17398219}"/>
              </a:ext>
            </a:extLst>
          </p:cNvPr>
          <p:cNvPicPr>
            <a:picLocks noChangeAspect="1"/>
          </p:cNvPicPr>
          <p:nvPr/>
        </p:nvPicPr>
        <p:blipFill>
          <a:blip r:embed="rId4"/>
          <a:stretch>
            <a:fillRect/>
          </a:stretch>
        </p:blipFill>
        <p:spPr>
          <a:xfrm>
            <a:off x="8618376" y="1014041"/>
            <a:ext cx="3068848" cy="2326187"/>
          </a:xfrm>
          <a:prstGeom prst="rect">
            <a:avLst/>
          </a:prstGeom>
        </p:spPr>
      </p:pic>
    </p:spTree>
    <p:extLst>
      <p:ext uri="{BB962C8B-B14F-4D97-AF65-F5344CB8AC3E}">
        <p14:creationId xmlns:p14="http://schemas.microsoft.com/office/powerpoint/2010/main" val="1935348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7" end="7"/>
                                            </p:txEl>
                                          </p:spTgt>
                                        </p:tgtEl>
                                        <p:attrNameLst>
                                          <p:attrName>style.visibility</p:attrName>
                                        </p:attrNameLst>
                                      </p:cBhvr>
                                      <p:to>
                                        <p:strVal val="visible"/>
                                      </p:to>
                                    </p:set>
                                    <p:animEffect transition="in" filter="fade">
                                      <p:cBhvr>
                                        <p:cTn id="46" dur="500"/>
                                        <p:tgtEl>
                                          <p:spTgt spid="6">
                                            <p:txEl>
                                              <p:pRg st="7" end="7"/>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8" end="8"/>
                                            </p:txEl>
                                          </p:spTgt>
                                        </p:tgtEl>
                                        <p:attrNameLst>
                                          <p:attrName>style.visibility</p:attrName>
                                        </p:attrNameLst>
                                      </p:cBhvr>
                                      <p:to>
                                        <p:strVal val="visible"/>
                                      </p:to>
                                    </p:set>
                                    <p:animEffect transition="in" filter="fade">
                                      <p:cBhvr>
                                        <p:cTn id="55" dur="500"/>
                                        <p:tgtEl>
                                          <p:spTgt spid="6">
                                            <p:txEl>
                                              <p:pRg st="8" end="8"/>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9" end="9"/>
                                            </p:txEl>
                                          </p:spTgt>
                                        </p:tgtEl>
                                        <p:attrNameLst>
                                          <p:attrName>style.visibility</p:attrName>
                                        </p:attrNameLst>
                                      </p:cBhvr>
                                      <p:to>
                                        <p:strVal val="visible"/>
                                      </p:to>
                                    </p:set>
                                    <p:animEffect transition="in" filter="fade">
                                      <p:cBhvr>
                                        <p:cTn id="60" dur="500"/>
                                        <p:tgtEl>
                                          <p:spTgt spid="6">
                                            <p:txEl>
                                              <p:pRg st="9" end="9"/>
                                            </p:txEl>
                                          </p:spTgt>
                                        </p:tgtEl>
                                      </p:cBhvr>
                                    </p:animEffect>
                                  </p:childTnLst>
                                </p:cTn>
                              </p:par>
                              <p:par>
                                <p:cTn id="61" presetID="1" presetClass="exit" presetSubtype="0" fill="hold" nodeType="withEffect">
                                  <p:stCondLst>
                                    <p:cond delay="0"/>
                                  </p:stCondLst>
                                  <p:childTnLst>
                                    <p:set>
                                      <p:cBhvr>
                                        <p:cTn id="62" dur="1" fill="hold">
                                          <p:stCondLst>
                                            <p:cond delay="0"/>
                                          </p:stCondLst>
                                        </p:cTn>
                                        <p:tgtEl>
                                          <p:spTgt spid="3"/>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4"/>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5"/>
                                        </p:tgtEl>
                                        <p:attrNameLst>
                                          <p:attrName>style.visibility</p:attrName>
                                        </p:attrNameLst>
                                      </p:cBhvr>
                                      <p:to>
                                        <p:strVal val="hidden"/>
                                      </p:to>
                                    </p:set>
                                  </p:childTnLst>
                                </p:cTn>
                              </p:par>
                              <p:par>
                                <p:cTn id="67" presetID="1" presetClass="exit" presetSubtype="0" fill="hold" grpId="0" nodeType="withEffect">
                                  <p:stCondLst>
                                    <p:cond delay="0"/>
                                  </p:stCondLst>
                                  <p:childTnLst>
                                    <p:set>
                                      <p:cBhvr>
                                        <p:cTn id="68" dur="1" fill="hold">
                                          <p:stCondLst>
                                            <p:cond delay="0"/>
                                          </p:stCondLst>
                                        </p:cTn>
                                        <p:tgtEl>
                                          <p:spTgt spid="13"/>
                                        </p:tgtEl>
                                        <p:attrNameLst>
                                          <p:attrName>style.visibility</p:attrName>
                                        </p:attrNameLst>
                                      </p:cBhvr>
                                      <p:to>
                                        <p:strVal val="hidden"/>
                                      </p:to>
                                    </p:set>
                                  </p:childTnLst>
                                </p:cTn>
                              </p:par>
                              <p:par>
                                <p:cTn id="69" presetID="1"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xEl>
                                              <p:pRg st="10" end="10"/>
                                            </p:txEl>
                                          </p:spTgt>
                                        </p:tgtEl>
                                        <p:attrNameLst>
                                          <p:attrName>style.visibility</p:attrName>
                                        </p:attrNameLst>
                                      </p:cBhvr>
                                      <p:to>
                                        <p:strVal val="visible"/>
                                      </p:to>
                                    </p:set>
                                    <p:animEffect transition="in" filter="fade">
                                      <p:cBhvr>
                                        <p:cTn id="75" dur="500"/>
                                        <p:tgtEl>
                                          <p:spTgt spid="6">
                                            <p:txEl>
                                              <p:pRg st="10" end="10"/>
                                            </p:txEl>
                                          </p:spTgt>
                                        </p:tgtEl>
                                      </p:cBhvr>
                                    </p:animEffect>
                                  </p:childTnLst>
                                </p:cTn>
                              </p:par>
                              <p:par>
                                <p:cTn id="76" presetID="1" presetClass="exit" presetSubtype="0" fill="hold" nodeType="withEffect">
                                  <p:stCondLst>
                                    <p:cond delay="0"/>
                                  </p:stCondLst>
                                  <p:childTnLst>
                                    <p:set>
                                      <p:cBhvr>
                                        <p:cTn id="77" dur="1" fill="hold">
                                          <p:stCondLst>
                                            <p:cond delay="0"/>
                                          </p:stCondLst>
                                        </p:cTn>
                                        <p:tgtEl>
                                          <p:spTgt spid="38"/>
                                        </p:tgtEl>
                                        <p:attrNameLst>
                                          <p:attrName>style.visibility</p:attrName>
                                        </p:attrNameLst>
                                      </p:cBhvr>
                                      <p:to>
                                        <p:strVal val="hidden"/>
                                      </p:to>
                                    </p:set>
                                  </p:childTnLst>
                                </p:cTn>
                              </p:par>
                              <p:par>
                                <p:cTn id="78" presetID="1" presetClass="entr" presetSubtype="0" fill="hold" nodeType="withEffect">
                                  <p:stCondLst>
                                    <p:cond delay="0"/>
                                  </p:stCondLst>
                                  <p:childTnLst>
                                    <p:set>
                                      <p:cBhvr>
                                        <p:cTn id="79" dur="1" fill="hold">
                                          <p:stCondLst>
                                            <p:cond delay="0"/>
                                          </p:stCondLst>
                                        </p:cTn>
                                        <p:tgtEl>
                                          <p:spTgt spid="42"/>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6">
                                            <p:txEl>
                                              <p:pRg st="11" end="11"/>
                                            </p:txEl>
                                          </p:spTgt>
                                        </p:tgtEl>
                                        <p:attrNameLst>
                                          <p:attrName>style.visibility</p:attrName>
                                        </p:attrNameLst>
                                      </p:cBhvr>
                                      <p:to>
                                        <p:strVal val="visible"/>
                                      </p:to>
                                    </p:set>
                                    <p:animEffect transition="in" filter="fade">
                                      <p:cBhvr>
                                        <p:cTn id="84" dur="500"/>
                                        <p:tgtEl>
                                          <p:spTgt spid="6">
                                            <p:txEl>
                                              <p:pRg st="11" end="11"/>
                                            </p:txEl>
                                          </p:spTgt>
                                        </p:tgtEl>
                                      </p:cBhvr>
                                    </p:animEffect>
                                  </p:childTnLst>
                                </p:cTn>
                              </p:par>
                              <p:par>
                                <p:cTn id="85" presetID="1" presetClass="exit" presetSubtype="0" fill="hold" nodeType="withEffect">
                                  <p:stCondLst>
                                    <p:cond delay="0"/>
                                  </p:stCondLst>
                                  <p:childTnLst>
                                    <p:set>
                                      <p:cBhvr>
                                        <p:cTn id="86" dur="1" fill="hold">
                                          <p:stCondLst>
                                            <p:cond delay="0"/>
                                          </p:stCondLst>
                                        </p:cTn>
                                        <p:tgtEl>
                                          <p:spTgt spid="42"/>
                                        </p:tgtEl>
                                        <p:attrNameLst>
                                          <p:attrName>style.visibility</p:attrName>
                                        </p:attrNameLst>
                                      </p:cBhvr>
                                      <p:to>
                                        <p:strVal val="hidden"/>
                                      </p:to>
                                    </p:set>
                                  </p:childTnLst>
                                </p:cTn>
                              </p:par>
                              <p:par>
                                <p:cTn id="87" presetID="1" presetClass="entr" presetSubtype="0" fill="hold" nodeType="withEffect">
                                  <p:stCondLst>
                                    <p:cond delay="0"/>
                                  </p:stCondLst>
                                  <p:childTnLst>
                                    <p:set>
                                      <p:cBhvr>
                                        <p:cTn id="8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25" r="80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Boolean logic</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26919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972" r="797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Logisch</a:t>
            </a:r>
            <a:r>
              <a:rPr lang="en-US" sz="4800" b="1" dirty="0"/>
              <a:t> </a:t>
            </a:r>
            <a:r>
              <a:rPr lang="en-US" sz="4800" b="1" dirty="0" err="1"/>
              <a:t>redeneren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r>
              <a:rPr lang="nl-BE" dirty="0"/>
              <a:t> </a:t>
            </a:r>
            <a:r>
              <a:rPr lang="nl-BE" sz="2800" dirty="0"/>
              <a:t>(</a:t>
            </a:r>
            <a:r>
              <a:rPr lang="nl-BE" sz="2800" dirty="0" err="1"/>
              <a:t>permisses</a:t>
            </a:r>
            <a:r>
              <a:rPr lang="nl-BE" sz="2800" dirty="0"/>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41294"/>
            <a:ext cx="11363865" cy="5683793"/>
          </a:xfrm>
        </p:spPr>
        <p:txBody>
          <a:bodyPr>
            <a:normAutofit/>
          </a:bodyPr>
          <a:lstStyle/>
          <a:p>
            <a:r>
              <a:rPr lang="nl-BE" dirty="0"/>
              <a:t>In de moderne logica, gebruiken we de term ‘</a:t>
            </a:r>
            <a:r>
              <a:rPr lang="nl-BE" dirty="0" err="1"/>
              <a:t>Propositions</a:t>
            </a:r>
            <a:r>
              <a:rPr lang="nl-BE" dirty="0"/>
              <a:t>’ of </a:t>
            </a:r>
            <a:r>
              <a:rPr lang="nl-BE" dirty="0" err="1"/>
              <a:t>permisses</a:t>
            </a:r>
            <a:endParaRPr lang="nl-BE" dirty="0"/>
          </a:p>
          <a:p>
            <a:pPr lvl="1"/>
            <a:r>
              <a:rPr lang="nl-BE" dirty="0"/>
              <a:t>Hieronder verstaan we een begrip dat op dit moment, deze plaats, deze situatie, … ofwel juist of fout is. =&gt; </a:t>
            </a:r>
            <a:r>
              <a:rPr lang="nl-BE" dirty="0" err="1"/>
              <a:t>true</a:t>
            </a:r>
            <a:r>
              <a:rPr lang="nl-BE" dirty="0"/>
              <a:t> or </a:t>
            </a:r>
            <a:r>
              <a:rPr lang="nl-BE" dirty="0" err="1"/>
              <a:t>false</a:t>
            </a:r>
            <a:r>
              <a:rPr lang="nl-BE" dirty="0"/>
              <a:t>.</a:t>
            </a:r>
          </a:p>
          <a:p>
            <a:pPr lvl="2"/>
            <a:r>
              <a:rPr lang="nl-BE" dirty="0"/>
              <a:t>Voorbeelden:</a:t>
            </a:r>
          </a:p>
          <a:p>
            <a:pPr lvl="3"/>
            <a:r>
              <a:rPr lang="nl-BE" dirty="0"/>
              <a:t>Het sneeuwt</a:t>
            </a:r>
          </a:p>
          <a:p>
            <a:pPr lvl="3"/>
            <a:r>
              <a:rPr lang="nl-BE" dirty="0"/>
              <a:t>π</a:t>
            </a:r>
            <a:r>
              <a:rPr lang="en-US" dirty="0"/>
              <a:t> is </a:t>
            </a:r>
            <a:r>
              <a:rPr lang="nl-BE" dirty="0"/>
              <a:t>groter</a:t>
            </a:r>
            <a:r>
              <a:rPr lang="en-US" dirty="0"/>
              <a:t> dan 2</a:t>
            </a:r>
          </a:p>
          <a:p>
            <a:pPr lvl="3"/>
            <a:r>
              <a:rPr lang="nl-BE" dirty="0"/>
              <a:t>1 + 1 = 10</a:t>
            </a:r>
          </a:p>
          <a:p>
            <a:pPr lvl="3"/>
            <a:r>
              <a:rPr lang="nl-BE" dirty="0"/>
              <a:t>Er bestaan insecten met 8 poten</a:t>
            </a:r>
          </a:p>
          <a:p>
            <a:r>
              <a:rPr lang="nl-BE" dirty="0"/>
              <a:t>Niet alles zijn </a:t>
            </a:r>
            <a:r>
              <a:rPr lang="nl-BE" dirty="0" err="1"/>
              <a:t>permisses</a:t>
            </a:r>
            <a:endParaRPr lang="nl-BE" dirty="0"/>
          </a:p>
          <a:p>
            <a:pPr lvl="1"/>
            <a:r>
              <a:rPr lang="nl-BE" dirty="0"/>
              <a:t>Is het koud?</a:t>
            </a:r>
          </a:p>
          <a:p>
            <a:pPr lvl="2"/>
            <a:r>
              <a:rPr lang="nl-BE" dirty="0"/>
              <a:t>Dit is een vraag. Een vraag kan niet waar of onwaar zijn, enkel het antwoord</a:t>
            </a:r>
          </a:p>
          <a:p>
            <a:pPr lvl="1"/>
            <a:r>
              <a:rPr lang="nl-BE" dirty="0"/>
              <a:t>Wees stil</a:t>
            </a:r>
          </a:p>
          <a:p>
            <a:pPr lvl="2"/>
            <a:r>
              <a:rPr lang="nl-BE" dirty="0"/>
              <a:t>Dit is een commando</a:t>
            </a:r>
          </a:p>
          <a:p>
            <a:pPr lvl="1"/>
            <a:r>
              <a:rPr lang="nl-BE" dirty="0"/>
              <a:t>X = x + 1</a:t>
            </a:r>
          </a:p>
          <a:p>
            <a:pPr lvl="2"/>
            <a:r>
              <a:rPr lang="nl-BE" dirty="0"/>
              <a:t>Ook een soort commando, maar dan in code</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500"/>
                                        <p:tgtEl>
                                          <p:spTgt spid="3">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3" end="13"/>
                                            </p:txEl>
                                          </p:spTgt>
                                        </p:tgtEl>
                                        <p:attrNameLst>
                                          <p:attrName>style.visibility</p:attrName>
                                        </p:attrNameLst>
                                      </p:cBhvr>
                                      <p:to>
                                        <p:strVal val="visible"/>
                                      </p:to>
                                    </p:set>
                                    <p:animEffect transition="in" filter="fade">
                                      <p:cBhvr>
                                        <p:cTn id="5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87624"/>
            <a:ext cx="11363865" cy="5337463"/>
          </a:xfrm>
        </p:spPr>
        <p:txBody>
          <a:bodyPr>
            <a:normAutofit/>
          </a:bodyPr>
          <a:lstStyle/>
          <a:p>
            <a:r>
              <a:rPr lang="nl-BE" dirty="0"/>
              <a:t>We kunnen </a:t>
            </a:r>
            <a:r>
              <a:rPr lang="nl-BE" dirty="0" err="1"/>
              <a:t>permisses</a:t>
            </a:r>
            <a:r>
              <a:rPr lang="nl-BE" dirty="0"/>
              <a:t> ook combineren:</a:t>
            </a:r>
          </a:p>
          <a:p>
            <a:pPr lvl="1"/>
            <a:r>
              <a:rPr lang="nl-BE" dirty="0"/>
              <a:t>Het sneeuwt en het is koud		=&gt; we gebruiken het en woord</a:t>
            </a:r>
          </a:p>
          <a:p>
            <a:pPr lvl="1"/>
            <a:r>
              <a:rPr lang="nl-BE" dirty="0"/>
              <a:t>Het regent niet				=&gt; een negatie</a:t>
            </a:r>
          </a:p>
          <a:p>
            <a:pPr lvl="1"/>
            <a:r>
              <a:rPr lang="nl-BE" dirty="0"/>
              <a:t>Als het koud is kom ik niet buiten	=&gt; </a:t>
            </a:r>
            <a:r>
              <a:rPr lang="nl-BE" dirty="0" err="1"/>
              <a:t>if</a:t>
            </a:r>
            <a:r>
              <a:rPr lang="nl-BE" dirty="0"/>
              <a:t> … </a:t>
            </a:r>
            <a:r>
              <a:rPr lang="nl-BE" dirty="0" err="1"/>
              <a:t>then</a:t>
            </a:r>
            <a:r>
              <a:rPr lang="nl-BE" dirty="0"/>
              <a:t> structuur</a:t>
            </a:r>
          </a:p>
          <a:p>
            <a:pPr lvl="1"/>
            <a:r>
              <a:rPr lang="nl-BE" dirty="0"/>
              <a:t>Het weer is warm maar toch heb ik het koud </a:t>
            </a:r>
          </a:p>
          <a:p>
            <a:pPr marL="914400" lvl="2" indent="0">
              <a:buNone/>
            </a:pPr>
            <a:r>
              <a:rPr lang="nl-BE" dirty="0"/>
              <a:t>=&gt; Maar toch kunnen we hier bekijken als een en combinatie. </a:t>
            </a:r>
          </a:p>
          <a:p>
            <a:pPr marL="914400" lvl="2" indent="0">
              <a:buNone/>
            </a:pPr>
            <a:r>
              <a:rPr lang="nl-BE" dirty="0"/>
              <a:t>=&gt; Het weer is warm en ik heb het koud</a:t>
            </a:r>
          </a:p>
          <a:p>
            <a:r>
              <a:rPr lang="nl-BE" dirty="0" err="1"/>
              <a:t>Permisses</a:t>
            </a:r>
            <a:r>
              <a:rPr lang="nl-BE" dirty="0"/>
              <a:t> die verder bouwen op andere </a:t>
            </a:r>
            <a:r>
              <a:rPr lang="nl-BE" dirty="0" err="1"/>
              <a:t>permisses</a:t>
            </a:r>
            <a:r>
              <a:rPr lang="nl-BE" dirty="0"/>
              <a:t> (zoals hierboven) noemen we </a:t>
            </a:r>
            <a:r>
              <a:rPr lang="nl-BE" b="1" dirty="0"/>
              <a:t>complexe</a:t>
            </a:r>
            <a:r>
              <a:rPr lang="nl-BE" dirty="0"/>
              <a:t> </a:t>
            </a:r>
            <a:r>
              <a:rPr lang="nl-BE" dirty="0" err="1"/>
              <a:t>permisses</a:t>
            </a:r>
            <a:r>
              <a:rPr lang="nl-BE" dirty="0"/>
              <a:t>. Enkelvoudige </a:t>
            </a:r>
            <a:r>
              <a:rPr lang="nl-BE" dirty="0" err="1"/>
              <a:t>permisses</a:t>
            </a:r>
            <a:r>
              <a:rPr lang="nl-BE" dirty="0"/>
              <a:t> noemen we </a:t>
            </a:r>
            <a:r>
              <a:rPr lang="nl-BE" b="1" dirty="0"/>
              <a:t>simpele</a:t>
            </a:r>
            <a:r>
              <a:rPr lang="nl-BE" dirty="0"/>
              <a:t> </a:t>
            </a:r>
            <a:r>
              <a:rPr lang="nl-BE" dirty="0" err="1"/>
              <a:t>permisses</a:t>
            </a:r>
            <a:r>
              <a:rPr lang="nl-BE" dirty="0"/>
              <a:t>.</a:t>
            </a:r>
          </a:p>
          <a:p>
            <a:endParaRPr lang="nl-BE" dirty="0"/>
          </a:p>
          <a:p>
            <a:pPr lvl="1"/>
            <a:endParaRPr lang="nl-BE" dirty="0"/>
          </a:p>
          <a:p>
            <a:pPr marL="914400" lvl="2" indent="0">
              <a:buNone/>
            </a:pPr>
            <a:endParaRPr lang="nl-BE" dirty="0"/>
          </a:p>
        </p:txBody>
      </p:sp>
    </p:spTree>
    <p:extLst>
      <p:ext uri="{BB962C8B-B14F-4D97-AF65-F5344CB8AC3E}">
        <p14:creationId xmlns:p14="http://schemas.microsoft.com/office/powerpoint/2010/main" val="2157805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Connectiviteit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In de logica gebruiken we patronen (</a:t>
            </a:r>
            <a:r>
              <a:rPr lang="nl-BE" dirty="0" err="1"/>
              <a:t>patterns</a:t>
            </a:r>
            <a:r>
              <a:rPr lang="nl-BE" dirty="0"/>
              <a:t>) </a:t>
            </a:r>
          </a:p>
          <a:p>
            <a:pPr lvl="1"/>
            <a:r>
              <a:rPr lang="nl-BE" dirty="0"/>
              <a:t>Dit impliceert dat de </a:t>
            </a:r>
            <a:r>
              <a:rPr lang="nl-BE" dirty="0" err="1"/>
              <a:t>permisses</a:t>
            </a:r>
            <a:r>
              <a:rPr lang="nl-BE" dirty="0"/>
              <a:t> op zich niet echt belangrijk zijn, wat wel belangrijk is, hoe ze gecombineerd worden en het gevolg dat er uit voortvloeit.</a:t>
            </a:r>
          </a:p>
          <a:p>
            <a:pPr lvl="2"/>
            <a:r>
              <a:rPr lang="nl-BE" dirty="0"/>
              <a:t>Als het koud is en donker, kom ik niet buiten</a:t>
            </a:r>
          </a:p>
          <a:p>
            <a:pPr lvl="1"/>
            <a:r>
              <a:rPr lang="nl-BE" dirty="0"/>
              <a:t>Hiervan kunnen we een patroon </a:t>
            </a:r>
            <a:r>
              <a:rPr lang="nl-BE" dirty="0" err="1"/>
              <a:t>distileren</a:t>
            </a:r>
            <a:r>
              <a:rPr lang="nl-BE" dirty="0"/>
              <a:t>:</a:t>
            </a:r>
          </a:p>
          <a:p>
            <a:pPr lvl="2"/>
            <a:r>
              <a:rPr lang="nl-BE" dirty="0"/>
              <a:t>(A en B) gevolg: niet – C</a:t>
            </a:r>
          </a:p>
          <a:p>
            <a:pPr lvl="1"/>
            <a:r>
              <a:rPr lang="nl-BE" dirty="0"/>
              <a:t>In de logica vervangen we deze woorden ook door symbolen om dubbele betekenissen te voorkomen:</a:t>
            </a:r>
          </a:p>
          <a:p>
            <a:pPr lvl="3"/>
            <a:r>
              <a:rPr lang="nl-BE" b="1" dirty="0">
                <a:sym typeface="Symbol" panose="05050102010706020507" pitchFamily="18" charset="2"/>
              </a:rPr>
              <a:t>		</a:t>
            </a:r>
            <a:r>
              <a:rPr lang="nl-BE" dirty="0">
                <a:sym typeface="Symbol" panose="05050102010706020507" pitchFamily="18" charset="2"/>
              </a:rPr>
              <a:t>=&gt; AND</a:t>
            </a:r>
            <a:endParaRPr lang="nl-BE" b="1" dirty="0">
              <a:sym typeface="Symbol" panose="05050102010706020507" pitchFamily="18" charset="2"/>
            </a:endParaRPr>
          </a:p>
          <a:p>
            <a:pPr lvl="3"/>
            <a:r>
              <a:rPr lang="nl-BE" b="1" dirty="0">
                <a:sym typeface="Symbol" panose="05050102010706020507" pitchFamily="18" charset="2"/>
              </a:rPr>
              <a:t></a:t>
            </a:r>
            <a:r>
              <a:rPr lang="nl-BE" dirty="0">
                <a:sym typeface="Symbol" panose="05050102010706020507" pitchFamily="18" charset="2"/>
              </a:rPr>
              <a:t> 		=&gt; OR</a:t>
            </a:r>
          </a:p>
          <a:p>
            <a:pPr lvl="3"/>
            <a:r>
              <a:rPr lang="nl-BE" b="1" dirty="0">
                <a:sym typeface="Symbol" panose="05050102010706020507" pitchFamily="18" charset="2"/>
              </a:rPr>
              <a:t></a:t>
            </a:r>
            <a:r>
              <a:rPr lang="nl-BE" dirty="0">
                <a:sym typeface="Symbol" panose="05050102010706020507" pitchFamily="18" charset="2"/>
              </a:rPr>
              <a:t>		=&gt; NOT</a:t>
            </a:r>
          </a:p>
          <a:p>
            <a:pPr lvl="3"/>
            <a:r>
              <a:rPr lang="nl-BE" dirty="0">
                <a:sym typeface="Symbol" panose="05050102010706020507" pitchFamily="18" charset="2"/>
              </a:rPr>
              <a:t>		=&gt; </a:t>
            </a:r>
            <a:r>
              <a:rPr lang="nl-BE" dirty="0" err="1">
                <a:sym typeface="Symbol" panose="05050102010706020507" pitchFamily="18" charset="2"/>
              </a:rPr>
              <a:t>if</a:t>
            </a:r>
            <a:r>
              <a:rPr lang="nl-BE" dirty="0">
                <a:sym typeface="Symbol" panose="05050102010706020507" pitchFamily="18" charset="2"/>
              </a:rPr>
              <a:t>… </a:t>
            </a:r>
            <a:r>
              <a:rPr lang="nl-BE" dirty="0" err="1">
                <a:sym typeface="Symbol" panose="05050102010706020507" pitchFamily="18" charset="2"/>
              </a:rPr>
              <a:t>then</a:t>
            </a:r>
            <a:endParaRPr lang="nl-BE" dirty="0">
              <a:sym typeface="Symbol" panose="05050102010706020507" pitchFamily="18" charset="2"/>
            </a:endParaRPr>
          </a:p>
          <a:p>
            <a:pPr lvl="3"/>
            <a:r>
              <a:rPr lang="nl-BE" dirty="0">
                <a:sym typeface="Wingdings" panose="05000000000000000000" pitchFamily="2" charset="2"/>
              </a:rPr>
              <a:t>	=&gt; </a:t>
            </a:r>
            <a:r>
              <a:rPr lang="nl-BE" dirty="0" err="1">
                <a:sym typeface="Wingdings" panose="05000000000000000000" pitchFamily="2" charset="2"/>
              </a:rPr>
              <a:t>if</a:t>
            </a:r>
            <a:r>
              <a:rPr lang="nl-BE" dirty="0">
                <a:sym typeface="Wingdings" panose="05000000000000000000" pitchFamily="2" charset="2"/>
              </a:rPr>
              <a:t> </a:t>
            </a:r>
            <a:r>
              <a:rPr lang="nl-BE" dirty="0" err="1">
                <a:sym typeface="Wingdings" panose="05000000000000000000" pitchFamily="2" charset="2"/>
              </a:rPr>
              <a:t>and</a:t>
            </a:r>
            <a:r>
              <a:rPr lang="nl-BE" dirty="0">
                <a:sym typeface="Wingdings" panose="05000000000000000000" pitchFamily="2" charset="2"/>
              </a:rPr>
              <a:t> </a:t>
            </a:r>
            <a:r>
              <a:rPr lang="nl-BE" dirty="0" err="1">
                <a:sym typeface="Wingdings" panose="05000000000000000000" pitchFamily="2" charset="2"/>
              </a:rPr>
              <a:t>only</a:t>
            </a:r>
            <a:r>
              <a:rPr lang="nl-BE" dirty="0">
                <a:sym typeface="Wingdings" panose="05000000000000000000" pitchFamily="2" charset="2"/>
              </a:rPr>
              <a:t> </a:t>
            </a:r>
            <a:r>
              <a:rPr lang="nl-BE" dirty="0" err="1">
                <a:sym typeface="Wingdings" panose="05000000000000000000" pitchFamily="2" charset="2"/>
              </a:rPr>
              <a:t>if</a:t>
            </a:r>
            <a:r>
              <a:rPr lang="nl-BE" dirty="0">
                <a:sym typeface="Wingdings" panose="05000000000000000000" pitchFamily="2" charset="2"/>
              </a:rPr>
              <a:t>  of equivalentie</a:t>
            </a:r>
          </a:p>
          <a:p>
            <a:pPr lvl="1"/>
            <a:r>
              <a:rPr lang="nl-BE" dirty="0">
                <a:sym typeface="Wingdings" panose="05000000000000000000" pitchFamily="2" charset="2"/>
              </a:rPr>
              <a:t>We kunnen ons patroon </a:t>
            </a:r>
            <a:r>
              <a:rPr lang="nl-BE" dirty="0" err="1">
                <a:sym typeface="Wingdings" panose="05000000000000000000" pitchFamily="2" charset="2"/>
              </a:rPr>
              <a:t>vereenvoudingen</a:t>
            </a:r>
            <a:r>
              <a:rPr lang="nl-BE" dirty="0">
                <a:sym typeface="Wingdings" panose="05000000000000000000" pitchFamily="2" charset="2"/>
              </a:rPr>
              <a:t> tot:</a:t>
            </a:r>
          </a:p>
          <a:p>
            <a:pPr lvl="2"/>
            <a:r>
              <a:rPr lang="nl-BE" dirty="0"/>
              <a:t>( A </a:t>
            </a:r>
            <a:r>
              <a:rPr lang="nl-BE" b="1" dirty="0">
                <a:sym typeface="Symbol" panose="05050102010706020507" pitchFamily="18" charset="2"/>
              </a:rPr>
              <a:t> </a:t>
            </a:r>
            <a:r>
              <a:rPr lang="nl-BE" dirty="0">
                <a:sym typeface="Symbol" panose="05050102010706020507" pitchFamily="18" charset="2"/>
              </a:rPr>
              <a:t>B )  </a:t>
            </a:r>
            <a:r>
              <a:rPr lang="nl-BE" b="1" dirty="0">
                <a:sym typeface="Symbol" panose="05050102010706020507" pitchFamily="18" charset="2"/>
              </a:rPr>
              <a:t> </a:t>
            </a:r>
            <a:r>
              <a:rPr lang="nl-BE" dirty="0">
                <a:sym typeface="Symbol" panose="05050102010706020507" pitchFamily="18" charset="2"/>
              </a:rPr>
              <a:t>C</a:t>
            </a:r>
            <a:endParaRPr lang="nl-BE" dirty="0"/>
          </a:p>
          <a:p>
            <a:pPr lvl="2"/>
            <a:endParaRPr lang="nl-BE" dirty="0"/>
          </a:p>
        </p:txBody>
      </p:sp>
    </p:spTree>
    <p:extLst>
      <p:ext uri="{BB962C8B-B14F-4D97-AF65-F5344CB8AC3E}">
        <p14:creationId xmlns:p14="http://schemas.microsoft.com/office/powerpoint/2010/main" val="291477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Prioriteiten van de symbolen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Net zoals de gewone bewerkingen in de rekenkunde, hebben logische symbolen ook onderling hun prioriteit:</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endParaRPr lang="nl-BE" b="1" dirty="0">
              <a:sym typeface="Symbol" panose="05050102010706020507" pitchFamily="18" charset="2"/>
            </a:endParaRPr>
          </a:p>
          <a:p>
            <a:pPr marL="1371600" lvl="2" indent="-457200">
              <a:buFont typeface="+mj-lt"/>
              <a:buAutoNum type="arabicPeriod"/>
            </a:pPr>
            <a:r>
              <a:rPr lang="nl-BE" dirty="0">
                <a:sym typeface="Wingdings" panose="05000000000000000000" pitchFamily="2" charset="2"/>
              </a:rPr>
              <a:t></a:t>
            </a:r>
          </a:p>
          <a:p>
            <a:pPr lvl="1">
              <a:buFont typeface="Calibri" panose="020F0502020204030204" pitchFamily="34" charset="0"/>
              <a:buChar char="!"/>
            </a:pPr>
            <a:r>
              <a:rPr lang="nl-BE" dirty="0">
                <a:sym typeface="Symbol" panose="05050102010706020507" pitchFamily="18" charset="2"/>
              </a:rPr>
              <a:t>a  b kunnen we dus lezen als (a)  b en niet als (a  b)</a:t>
            </a:r>
          </a:p>
          <a:p>
            <a:r>
              <a:rPr lang="nl-BE" dirty="0">
                <a:sym typeface="Wingdings" panose="05000000000000000000" pitchFamily="2" charset="2"/>
              </a:rPr>
              <a:t>Opgepast, de volgorde van deze prioriteiten in een programmeertaal kunnen afwijken !!!</a:t>
            </a:r>
          </a:p>
          <a:p>
            <a:endParaRPr lang="nl-BE" dirty="0">
              <a:sym typeface="Wingdings" panose="05000000000000000000" pitchFamily="2" charset="2"/>
            </a:endParaRPr>
          </a:p>
          <a:p>
            <a:endParaRPr lang="nl-BE" dirty="0">
              <a:sym typeface="Wingdings" panose="05000000000000000000" pitchFamily="2" charset="2"/>
            </a:endParaRP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259" b="2125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err="1"/>
              <a:t>Waarheidstabellen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41801"/>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 	</a:t>
            </a:r>
            <a:r>
              <a:rPr lang="nl-BE" b="1" dirty="0">
                <a:sym typeface="Symbol" panose="05050102010706020507" pitchFamily="18" charset="2"/>
              </a:rPr>
              <a:t>  -</a:t>
            </a:r>
            <a:r>
              <a:rPr lang="nl-BE" dirty="0"/>
              <a:t>	AND</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meest eenvoudige logische bewerking is AND.</a:t>
            </a:r>
          </a:p>
          <a:p>
            <a:pPr lvl="1"/>
            <a:r>
              <a:rPr lang="nl-BE" dirty="0"/>
              <a:t>Bij AND moeten beide premisses waar zijn</a:t>
            </a:r>
          </a:p>
          <a:p>
            <a:pPr lvl="1"/>
            <a:r>
              <a:rPr lang="nl-BE" dirty="0"/>
              <a:t>Dat heeft tot gevolg dat als er 1 onwaar is, is de uitspraak per definitie onwaar.</a:t>
            </a:r>
          </a:p>
          <a:p>
            <a:pPr lvl="2"/>
            <a:r>
              <a:rPr lang="nl-BE" dirty="0"/>
              <a:t>Bijvoorbeeld : Als het regent en koud is, blijf ik binnen. Als het niet regent, dan is de uitspraak ‘blijf ik binnen’ niet waar, ongeacht of het koud is</a:t>
            </a:r>
          </a:p>
          <a:p>
            <a:r>
              <a:rPr lang="nl-BE" dirty="0"/>
              <a:t>Bijgevolg kunnen we een tabel opstellen van de resultaten van een logische bewering.</a:t>
            </a:r>
          </a:p>
          <a:p>
            <a:pPr lvl="1"/>
            <a:r>
              <a:rPr lang="nl-BE" dirty="0"/>
              <a:t>We weten dat 1 waar is en 0 onwaar.</a:t>
            </a:r>
          </a:p>
          <a:p>
            <a:pPr lvl="1"/>
            <a:endParaRPr lang="nl-BE" dirty="0"/>
          </a:p>
          <a:p>
            <a:pPr lvl="1"/>
            <a:endParaRPr lang="nl-BE" dirty="0"/>
          </a:p>
          <a:p>
            <a:pPr marL="457200" lvl="1" indent="0">
              <a:buNone/>
            </a:pPr>
            <a:endParaRPr lang="nl-BE" dirty="0"/>
          </a:p>
          <a:p>
            <a:pPr lvl="1"/>
            <a:endParaRPr lang="nl-BE" dirty="0"/>
          </a:p>
          <a:p>
            <a:pPr lvl="1"/>
            <a:endParaRPr lang="nl-BE" dirty="0"/>
          </a:p>
        </p:txBody>
      </p:sp>
      <p:graphicFrame>
        <p:nvGraphicFramePr>
          <p:cNvPr id="4" name="Table 4">
            <a:extLst>
              <a:ext uri="{FF2B5EF4-FFF2-40B4-BE49-F238E27FC236}">
                <a16:creationId xmlns:a16="http://schemas.microsoft.com/office/drawing/2014/main" id="{F283A374-C85C-CF1B-D3EE-4F2810F6C981}"/>
              </a:ext>
            </a:extLst>
          </p:cNvPr>
          <p:cNvGraphicFramePr>
            <a:graphicFrameLocks noGrp="1"/>
          </p:cNvGraphicFramePr>
          <p:nvPr>
            <p:extLst>
              <p:ext uri="{D42A27DB-BD31-4B8C-83A1-F6EECF244321}">
                <p14:modId xmlns:p14="http://schemas.microsoft.com/office/powerpoint/2010/main" val="4269236419"/>
              </p:ext>
            </p:extLst>
          </p:nvPr>
        </p:nvGraphicFramePr>
        <p:xfrm>
          <a:off x="1619046" y="4033137"/>
          <a:ext cx="2815302" cy="1854200"/>
        </p:xfrm>
        <a:graphic>
          <a:graphicData uri="http://schemas.openxmlformats.org/drawingml/2006/table">
            <a:tbl>
              <a:tblPr firstRow="1" bandRow="1">
                <a:tableStyleId>{7E9639D4-E3E2-4D34-9284-5A2195B3D0D7}</a:tableStyleId>
              </a:tblPr>
              <a:tblGrid>
                <a:gridCol w="938434">
                  <a:extLst>
                    <a:ext uri="{9D8B030D-6E8A-4147-A177-3AD203B41FA5}">
                      <a16:colId xmlns:a16="http://schemas.microsoft.com/office/drawing/2014/main" val="1460102865"/>
                    </a:ext>
                  </a:extLst>
                </a:gridCol>
                <a:gridCol w="917597">
                  <a:extLst>
                    <a:ext uri="{9D8B030D-6E8A-4147-A177-3AD203B41FA5}">
                      <a16:colId xmlns:a16="http://schemas.microsoft.com/office/drawing/2014/main" val="842578538"/>
                    </a:ext>
                  </a:extLst>
                </a:gridCol>
                <a:gridCol w="959271">
                  <a:extLst>
                    <a:ext uri="{9D8B030D-6E8A-4147-A177-3AD203B41FA5}">
                      <a16:colId xmlns:a16="http://schemas.microsoft.com/office/drawing/2014/main" val="3273496478"/>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739547005"/>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58400483"/>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1834349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891169942"/>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49842446"/>
                  </a:ext>
                </a:extLst>
              </a:tr>
            </a:tbl>
          </a:graphicData>
        </a:graphic>
      </p:graphicFrame>
    </p:spTree>
    <p:extLst>
      <p:ext uri="{BB962C8B-B14F-4D97-AF65-F5344CB8AC3E}">
        <p14:creationId xmlns:p14="http://schemas.microsoft.com/office/powerpoint/2010/main" val="50025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637390" cy="794204"/>
          </a:xfrm>
        </p:spPr>
        <p:txBody>
          <a:bodyPr>
            <a:normAutofit/>
          </a:bodyPr>
          <a:lstStyle/>
          <a:p>
            <a:r>
              <a:rPr lang="nl-BE" dirty="0"/>
              <a:t>Waarheidstabellen: 	</a:t>
            </a:r>
            <a:r>
              <a:rPr lang="nl-BE" sz="4800" b="1" dirty="0">
                <a:sym typeface="Symbol" panose="05050102010706020507" pitchFamily="18" charset="2"/>
              </a:rPr>
              <a:t></a:t>
            </a:r>
            <a:r>
              <a:rPr lang="nl-BE" dirty="0"/>
              <a:t> - OR</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04568"/>
            <a:ext cx="11363865" cy="5720519"/>
          </a:xfrm>
        </p:spPr>
        <p:txBody>
          <a:bodyPr>
            <a:normAutofit/>
          </a:bodyPr>
          <a:lstStyle/>
          <a:p>
            <a:r>
              <a:rPr lang="nl-BE" dirty="0"/>
              <a:t>We kennen 2 soorten van OR (of)</a:t>
            </a:r>
          </a:p>
          <a:p>
            <a:pPr lvl="1"/>
            <a:r>
              <a:rPr lang="nl-BE" dirty="0"/>
              <a:t>Inclusieve OR:</a:t>
            </a:r>
          </a:p>
          <a:p>
            <a:pPr lvl="2"/>
            <a:r>
              <a:rPr lang="nl-BE" dirty="0"/>
              <a:t>De ene mogelijkheid of de andere of beide</a:t>
            </a:r>
          </a:p>
          <a:p>
            <a:pPr lvl="2"/>
            <a:r>
              <a:rPr lang="nl-BE" dirty="0"/>
              <a:t>Bijvoorbeeld : Heb reeds gegeten? Wil je een sandwich of een pistolet? Je kan de een of de andere nemen, maar ook beide. Alles is positief, tenzij je niets wil eten.</a:t>
            </a:r>
          </a:p>
          <a:p>
            <a:pPr lvl="1"/>
            <a:r>
              <a:rPr lang="nl-BE" dirty="0"/>
              <a:t>Exclusieve OR:</a:t>
            </a:r>
          </a:p>
          <a:p>
            <a:pPr lvl="2"/>
            <a:r>
              <a:rPr lang="nl-BE" dirty="0"/>
              <a:t>De een of de andere, maar niet beide</a:t>
            </a:r>
          </a:p>
          <a:p>
            <a:pPr lvl="2"/>
            <a:r>
              <a:rPr lang="nl-BE" dirty="0"/>
              <a:t>Bijvoorbeeld : Je hebt gewonnen, hier is je prijs! Wil je een Smartphone of een Laptop?</a:t>
            </a:r>
          </a:p>
          <a:p>
            <a:pPr lvl="1"/>
            <a:r>
              <a:rPr lang="nl-BE" dirty="0"/>
              <a:t>In de logica stelt </a:t>
            </a:r>
            <a:r>
              <a:rPr lang="nl-BE" sz="2400" b="1" dirty="0">
                <a:sym typeface="Symbol" panose="05050102010706020507" pitchFamily="18" charset="2"/>
              </a:rPr>
              <a:t> </a:t>
            </a:r>
            <a:r>
              <a:rPr lang="nl-BE" sz="2400" dirty="0">
                <a:sym typeface="Symbol" panose="05050102010706020507" pitchFamily="18" charset="2"/>
              </a:rPr>
              <a:t>de inclusieve OR voor.</a:t>
            </a:r>
          </a:p>
          <a:p>
            <a:pPr lvl="1"/>
            <a:r>
              <a:rPr lang="nl-BE" dirty="0"/>
              <a:t>We kunnen volgende tabel besluiten:</a:t>
            </a:r>
          </a:p>
          <a:p>
            <a:pPr marL="457200" lvl="1" indent="0">
              <a:buNone/>
            </a:pPr>
            <a:endParaRPr lang="nl-BE" dirty="0"/>
          </a:p>
          <a:p>
            <a:endParaRPr lang="nl-BE" dirty="0"/>
          </a:p>
          <a:p>
            <a:endParaRPr lang="nl-BE" dirty="0"/>
          </a:p>
          <a:p>
            <a:endParaRPr lang="nl-BE" dirty="0"/>
          </a:p>
        </p:txBody>
      </p:sp>
      <p:graphicFrame>
        <p:nvGraphicFramePr>
          <p:cNvPr id="8" name="Table 8">
            <a:extLst>
              <a:ext uri="{FF2B5EF4-FFF2-40B4-BE49-F238E27FC236}">
                <a16:creationId xmlns:a16="http://schemas.microsoft.com/office/drawing/2014/main" id="{AB245248-66AD-1727-06BB-2CD9715BAFC2}"/>
              </a:ext>
            </a:extLst>
          </p:cNvPr>
          <p:cNvGraphicFramePr>
            <a:graphicFrameLocks noGrp="1"/>
          </p:cNvGraphicFramePr>
          <p:nvPr>
            <p:extLst>
              <p:ext uri="{D42A27DB-BD31-4B8C-83A1-F6EECF244321}">
                <p14:modId xmlns:p14="http://schemas.microsoft.com/office/powerpoint/2010/main" val="1535243803"/>
              </p:ext>
            </p:extLst>
          </p:nvPr>
        </p:nvGraphicFramePr>
        <p:xfrm>
          <a:off x="1717368" y="4672565"/>
          <a:ext cx="2598993" cy="1854200"/>
        </p:xfrm>
        <a:graphic>
          <a:graphicData uri="http://schemas.openxmlformats.org/drawingml/2006/table">
            <a:tbl>
              <a:tblPr firstRow="1" bandRow="1">
                <a:tableStyleId>{7E9639D4-E3E2-4D34-9284-5A2195B3D0D7}</a:tableStyleId>
              </a:tblPr>
              <a:tblGrid>
                <a:gridCol w="866331">
                  <a:extLst>
                    <a:ext uri="{9D8B030D-6E8A-4147-A177-3AD203B41FA5}">
                      <a16:colId xmlns:a16="http://schemas.microsoft.com/office/drawing/2014/main" val="114515121"/>
                    </a:ext>
                  </a:extLst>
                </a:gridCol>
                <a:gridCol w="866331">
                  <a:extLst>
                    <a:ext uri="{9D8B030D-6E8A-4147-A177-3AD203B41FA5}">
                      <a16:colId xmlns:a16="http://schemas.microsoft.com/office/drawing/2014/main" val="2687398289"/>
                    </a:ext>
                  </a:extLst>
                </a:gridCol>
                <a:gridCol w="866331">
                  <a:extLst>
                    <a:ext uri="{9D8B030D-6E8A-4147-A177-3AD203B41FA5}">
                      <a16:colId xmlns:a16="http://schemas.microsoft.com/office/drawing/2014/main" val="1054234944"/>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sz="1800"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600243864"/>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04816390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64377249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44168543"/>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8759800"/>
                  </a:ext>
                </a:extLst>
              </a:tr>
            </a:tbl>
          </a:graphicData>
        </a:graphic>
      </p:graphicFrame>
    </p:spTree>
    <p:extLst>
      <p:ext uri="{BB962C8B-B14F-4D97-AF65-F5344CB8AC3E}">
        <p14:creationId xmlns:p14="http://schemas.microsoft.com/office/powerpoint/2010/main" val="147622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a:t>
            </a:r>
            <a:r>
              <a:rPr lang="nl-BE" dirty="0">
                <a:sym typeface="Symbol" panose="05050102010706020507" pitchFamily="18" charset="2"/>
              </a:rPr>
              <a:t>  - NOT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negatie, voorgesteld door het symbool </a:t>
            </a:r>
            <a:r>
              <a:rPr lang="nl-BE" dirty="0">
                <a:sym typeface="Symbol" panose="05050102010706020507" pitchFamily="18" charset="2"/>
              </a:rPr>
              <a:t>, is heel eenvoudig. Het omgekeerde van de expressie, TRUE wordt FALSE en FALSE wordt </a:t>
            </a:r>
            <a:r>
              <a:rPr lang="nl-BE" dirty="0" err="1">
                <a:sym typeface="Symbol" panose="05050102010706020507" pitchFamily="18" charset="2"/>
              </a:rPr>
              <a:t>true</a:t>
            </a:r>
            <a:r>
              <a:rPr lang="nl-BE" dirty="0">
                <a:sym typeface="Symbol" panose="05050102010706020507" pitchFamily="18" charset="2"/>
              </a:rPr>
              <a:t>.</a:t>
            </a:r>
          </a:p>
          <a:p>
            <a:r>
              <a:rPr lang="nl-BE" dirty="0">
                <a:sym typeface="Symbol" panose="05050102010706020507" pitchFamily="18" charset="2"/>
              </a:rPr>
              <a:t>Binair wil dit zeggen dat een 0 de waarde 1 krijgt en 1 wordt 0.</a:t>
            </a:r>
          </a:p>
          <a:p>
            <a:r>
              <a:rPr lang="nl-BE" dirty="0">
                <a:sym typeface="Symbol" panose="05050102010706020507" pitchFamily="18" charset="2"/>
              </a:rPr>
              <a:t>Een dubbele negatie heft de eerste negatie terug op.</a:t>
            </a:r>
          </a:p>
          <a:p>
            <a:r>
              <a:rPr lang="nl-BE" dirty="0">
                <a:sym typeface="Symbol" panose="05050102010706020507" pitchFamily="18" charset="2"/>
              </a:rPr>
              <a:t>In gesproken taal is dat niet altijd even duidelijk. Bijvoorbeeld als je zegt dat het koud is. Maar als het niet koud is, wil dat niet per definitie zeggen dat het warm is.</a:t>
            </a:r>
          </a:p>
          <a:p>
            <a:r>
              <a:rPr lang="nl-BE" dirty="0">
                <a:sym typeface="Symbol" panose="05050102010706020507" pitchFamily="18" charset="2"/>
              </a:rPr>
              <a:t>De waarheidstabel voor NOT () is:</a:t>
            </a: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p:txBody>
      </p:sp>
      <p:graphicFrame>
        <p:nvGraphicFramePr>
          <p:cNvPr id="6" name="Table 5">
            <a:extLst>
              <a:ext uri="{FF2B5EF4-FFF2-40B4-BE49-F238E27FC236}">
                <a16:creationId xmlns:a16="http://schemas.microsoft.com/office/drawing/2014/main" id="{28BFC4C3-6BDB-A333-3256-717F73EDE9A8}"/>
              </a:ext>
            </a:extLst>
          </p:cNvPr>
          <p:cNvGraphicFramePr>
            <a:graphicFrameLocks noGrp="1"/>
          </p:cNvGraphicFramePr>
          <p:nvPr>
            <p:extLst>
              <p:ext uri="{D42A27DB-BD31-4B8C-83A1-F6EECF244321}">
                <p14:modId xmlns:p14="http://schemas.microsoft.com/office/powerpoint/2010/main" val="2952124384"/>
              </p:ext>
            </p:extLst>
          </p:nvPr>
        </p:nvGraphicFramePr>
        <p:xfrm>
          <a:off x="1212850" y="4653491"/>
          <a:ext cx="2568576" cy="1112520"/>
        </p:xfrm>
        <a:graphic>
          <a:graphicData uri="http://schemas.openxmlformats.org/drawingml/2006/table">
            <a:tbl>
              <a:tblPr firstRow="1" bandRow="1" bandCol="1">
                <a:tableStyleId>{7E9639D4-E3E2-4D34-9284-5A2195B3D0D7}</a:tableStyleId>
              </a:tblPr>
              <a:tblGrid>
                <a:gridCol w="856192">
                  <a:extLst>
                    <a:ext uri="{9D8B030D-6E8A-4147-A177-3AD203B41FA5}">
                      <a16:colId xmlns:a16="http://schemas.microsoft.com/office/drawing/2014/main" val="1039627260"/>
                    </a:ext>
                  </a:extLst>
                </a:gridCol>
                <a:gridCol w="856192">
                  <a:extLst>
                    <a:ext uri="{9D8B030D-6E8A-4147-A177-3AD203B41FA5}">
                      <a16:colId xmlns:a16="http://schemas.microsoft.com/office/drawing/2014/main" val="230913114"/>
                    </a:ext>
                  </a:extLst>
                </a:gridCol>
                <a:gridCol w="856192">
                  <a:extLst>
                    <a:ext uri="{9D8B030D-6E8A-4147-A177-3AD203B41FA5}">
                      <a16:colId xmlns:a16="http://schemas.microsoft.com/office/drawing/2014/main" val="414292846"/>
                    </a:ext>
                  </a:extLst>
                </a:gridCol>
              </a:tblGrid>
              <a:tr h="370840">
                <a:tc>
                  <a:txBody>
                    <a:bodyPr/>
                    <a:lstStyle/>
                    <a:p>
                      <a:pPr algn="ctr"/>
                      <a:r>
                        <a:rPr lang="en-US" dirty="0"/>
                        <a:t>P</a:t>
                      </a:r>
                      <a:endParaRPr lang="en-IE" dirty="0"/>
                    </a:p>
                  </a:txBody>
                  <a:tcPr/>
                </a:tc>
                <a:tc>
                  <a:txBody>
                    <a:bodyPr/>
                    <a:lstStyle/>
                    <a:p>
                      <a:pPr algn="ctr"/>
                      <a:r>
                        <a:rPr lang="en-IE"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E" dirty="0">
                          <a:sym typeface="Symbol" panose="05050102010706020507" pitchFamily="18" charset="2"/>
                        </a:rPr>
                        <a:t>  P</a:t>
                      </a:r>
                      <a:endParaRPr lang="en-IE" dirty="0"/>
                    </a:p>
                  </a:txBody>
                  <a:tcPr/>
                </a:tc>
                <a:extLst>
                  <a:ext uri="{0D108BD9-81ED-4DB2-BD59-A6C34878D82A}">
                    <a16:rowId xmlns:a16="http://schemas.microsoft.com/office/drawing/2014/main" val="203277265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252873206"/>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287176287"/>
                  </a:ext>
                </a:extLst>
              </a:tr>
            </a:tbl>
          </a:graphicData>
        </a:graphic>
      </p:graphicFrame>
    </p:spTree>
    <p:extLst>
      <p:ext uri="{BB962C8B-B14F-4D97-AF65-F5344CB8AC3E}">
        <p14:creationId xmlns:p14="http://schemas.microsoft.com/office/powerpoint/2010/main" val="77187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t>De implicatie is het gevolg dat voortvloeit van een expressie.</a:t>
            </a:r>
          </a:p>
          <a:p>
            <a:r>
              <a:rPr lang="nl-BE" dirty="0"/>
              <a:t>We stellen dit voor als P </a:t>
            </a:r>
            <a:r>
              <a:rPr lang="nl-BE" dirty="0">
                <a:sym typeface="Symbol" panose="05050102010706020507" pitchFamily="18" charset="2"/>
              </a:rPr>
              <a:t> Q</a:t>
            </a:r>
          </a:p>
          <a:p>
            <a:pPr lvl="1"/>
            <a:r>
              <a:rPr lang="nl-BE" dirty="0">
                <a:sym typeface="Symbol" panose="05050102010706020507" pitchFamily="18" charset="2"/>
              </a:rPr>
              <a:t>We zeggen dus Als P dan Q</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a:t>
            </a:r>
          </a:p>
          <a:p>
            <a:r>
              <a:rPr lang="nl-BE" dirty="0">
                <a:sym typeface="Symbol" panose="05050102010706020507" pitchFamily="18" charset="2"/>
              </a:rPr>
              <a:t>De berekening van de waarheidstabel is iets complexer. </a:t>
            </a:r>
          </a:p>
          <a:p>
            <a:pPr lvl="1"/>
            <a:r>
              <a:rPr lang="nl-BE" dirty="0">
                <a:sym typeface="Symbol" panose="05050102010706020507" pitchFamily="18" charset="2"/>
              </a:rPr>
              <a:t>Neem bijvoorbeeld:</a:t>
            </a:r>
          </a:p>
          <a:p>
            <a:pPr lvl="2"/>
            <a:r>
              <a:rPr lang="nl-BE" dirty="0">
                <a:sym typeface="Symbol" panose="05050102010706020507" pitchFamily="18" charset="2"/>
              </a:rPr>
              <a:t>Als n &gt; 3 dan n + i &gt; 3, waarvan n en i natuurlijke getallen zijn.</a:t>
            </a:r>
          </a:p>
          <a:p>
            <a:pPr lvl="2"/>
            <a:r>
              <a:rPr lang="nl-BE" dirty="0">
                <a:sym typeface="Symbol" panose="05050102010706020507" pitchFamily="18" charset="2"/>
              </a:rPr>
              <a:t>Het is niet moeilijk om hieruit te besluiten dat dit altijd TRUE is.</a:t>
            </a:r>
          </a:p>
          <a:p>
            <a:pPr lvl="1"/>
            <a:r>
              <a:rPr lang="nl-BE" dirty="0">
                <a:sym typeface="Symbol" panose="05050102010706020507" pitchFamily="18" charset="2"/>
              </a:rPr>
              <a:t>Dus de tabel van bovenstaande expressie is:</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2000635778"/>
              </p:ext>
            </p:extLst>
          </p:nvPr>
        </p:nvGraphicFramePr>
        <p:xfrm>
          <a:off x="1241425" y="4729691"/>
          <a:ext cx="5854700" cy="148336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72137190"/>
              </p:ext>
            </p:extLst>
          </p:nvPr>
        </p:nvGraphicFramePr>
        <p:xfrm>
          <a:off x="1241425" y="4729691"/>
          <a:ext cx="3711573" cy="148336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bl>
          </a:graphicData>
        </a:graphic>
      </p:graphicFrame>
    </p:spTree>
    <p:extLst>
      <p:ext uri="{BB962C8B-B14F-4D97-AF65-F5344CB8AC3E}">
        <p14:creationId xmlns:p14="http://schemas.microsoft.com/office/powerpoint/2010/main" val="1020918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5"/>
                                        </p:tgtEl>
                                        <p:attrNameLst>
                                          <p:attrName>style.visibility</p:attrName>
                                        </p:attrNameLst>
                                      </p:cBhvr>
                                      <p:to>
                                        <p:strVal val="visible"/>
                                      </p:to>
                                    </p:set>
                                  </p:childTnLst>
                                </p:cTn>
                              </p:par>
                              <p:par>
                                <p:cTn id="56" presetID="1" presetClass="exit" presetSubtype="0" fill="hold" nodeType="withEffect">
                                  <p:stCondLst>
                                    <p:cond delay="0"/>
                                  </p:stCondLst>
                                  <p:childTnLst>
                                    <p:set>
                                      <p:cBhvr>
                                        <p:cTn id="57"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sym typeface="Symbol" panose="05050102010706020507" pitchFamily="18" charset="2"/>
              </a:rPr>
              <a:t>Op voorgaande slide missen we nog de laatste stap, in geval de expressie niet waar is.</a:t>
            </a:r>
          </a:p>
          <a:p>
            <a:pPr lvl="1"/>
            <a:r>
              <a:rPr lang="nl-BE" dirty="0">
                <a:sym typeface="Symbol" panose="05050102010706020507" pitchFamily="18" charset="2"/>
              </a:rPr>
              <a:t>Neem dat n en i geen natuurlijke getallen zijn, maar integers. </a:t>
            </a:r>
          </a:p>
          <a:p>
            <a:pPr lvl="1"/>
            <a:r>
              <a:rPr lang="nl-BE" dirty="0">
                <a:sym typeface="Symbol" panose="05050102010706020507" pitchFamily="18" charset="2"/>
              </a:rPr>
              <a:t>In dat geval kunnen we stellen dat n = 4 is en i = -2. Dit zou de hele voorgaande expressie veranderen. De </a:t>
            </a:r>
            <a:r>
              <a:rPr lang="nl-BE" dirty="0" err="1">
                <a:sym typeface="Symbol" panose="05050102010706020507" pitchFamily="18" charset="2"/>
              </a:rPr>
              <a:t>permisse</a:t>
            </a:r>
            <a:r>
              <a:rPr lang="nl-BE" dirty="0">
                <a:sym typeface="Symbol" panose="05050102010706020507" pitchFamily="18" charset="2"/>
              </a:rPr>
              <a:t> n + i &gt; 3 wordt dan FALSE, terwijl n &gt; 3 waar is.</a:t>
            </a:r>
          </a:p>
          <a:p>
            <a:r>
              <a:rPr lang="nl-BE" dirty="0">
                <a:sym typeface="Symbol" panose="05050102010706020507" pitchFamily="18" charset="2"/>
              </a:rPr>
              <a:t>Als P waar is en Q onwaar, is de conclusie natuurlijk FALSE.</a:t>
            </a:r>
          </a:p>
          <a:p>
            <a:pPr lvl="1"/>
            <a:r>
              <a:rPr lang="nl-BE" dirty="0">
                <a:sym typeface="Symbol" panose="05050102010706020507" pitchFamily="18" charset="2"/>
              </a:rPr>
              <a:t>We kunnen deze lijn toevoegen aan ons schema:</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3983486394"/>
              </p:ext>
            </p:extLst>
          </p:nvPr>
        </p:nvGraphicFramePr>
        <p:xfrm>
          <a:off x="1070305" y="3910541"/>
          <a:ext cx="5854700" cy="185420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4, </a:t>
                      </a:r>
                      <a:r>
                        <a:rPr lang="en-US" dirty="0" err="1"/>
                        <a:t>i</a:t>
                      </a:r>
                      <a:r>
                        <a:rPr lang="en-US" dirty="0"/>
                        <a:t> = -2</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984093178"/>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1945445938"/>
              </p:ext>
            </p:extLst>
          </p:nvPr>
        </p:nvGraphicFramePr>
        <p:xfrm>
          <a:off x="1070305" y="3910541"/>
          <a:ext cx="3711573" cy="185420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527241904"/>
                  </a:ext>
                </a:extLst>
              </a:tr>
            </a:tbl>
          </a:graphicData>
        </a:graphic>
      </p:graphicFrame>
    </p:spTree>
    <p:extLst>
      <p:ext uri="{BB962C8B-B14F-4D97-AF65-F5344CB8AC3E}">
        <p14:creationId xmlns:p14="http://schemas.microsoft.com/office/powerpoint/2010/main" val="345899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childTnLst>
                                </p:cTn>
                              </p:par>
                              <p:par>
                                <p:cTn id="34" presetID="1" presetClass="exit" presetSubtype="0" fill="hold" nodeType="with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Logica is al zeer oud, reeds rond 350 VC schreef Aristoteles 6 boeken over logica, die we nu kennen als de Organon</a:t>
            </a:r>
          </a:p>
          <a:p>
            <a:pPr lvl="1"/>
            <a:r>
              <a:rPr lang="nl-BE" dirty="0"/>
              <a:t>Dit werk is een verzameling van regels die kunnen gebruikt worden om ‘correcte’ conclusies te trekken</a:t>
            </a:r>
          </a:p>
          <a:p>
            <a:pPr lvl="1"/>
            <a:r>
              <a:rPr lang="nl-BE" dirty="0"/>
              <a:t>Een voorbeeld van deze regels is:</a:t>
            </a:r>
          </a:p>
          <a:p>
            <a:pPr lvl="2"/>
            <a:r>
              <a:rPr lang="nl-BE" dirty="0"/>
              <a:t>Alle K zijn L</a:t>
            </a:r>
          </a:p>
          <a:p>
            <a:pPr lvl="2"/>
            <a:r>
              <a:rPr lang="nl-BE" dirty="0"/>
              <a:t>Alle L zijn M</a:t>
            </a:r>
          </a:p>
          <a:p>
            <a:pPr lvl="2"/>
            <a:r>
              <a:rPr lang="nl-BE" dirty="0"/>
              <a:t>=&gt; Alle K zijn M</a:t>
            </a:r>
          </a:p>
          <a:p>
            <a:pPr lvl="1"/>
            <a:r>
              <a:rPr lang="nl-BE" dirty="0"/>
              <a:t>We moeten opletten met deze regels:</a:t>
            </a:r>
          </a:p>
          <a:p>
            <a:pPr lvl="2"/>
            <a:r>
              <a:rPr lang="nl-BE" dirty="0"/>
              <a:t>Alle K zijn L</a:t>
            </a:r>
          </a:p>
          <a:p>
            <a:pPr lvl="2"/>
            <a:r>
              <a:rPr lang="nl-BE" dirty="0"/>
              <a:t>Er zijn L die M zijn</a:t>
            </a:r>
          </a:p>
          <a:p>
            <a:pPr lvl="2"/>
            <a:r>
              <a:rPr lang="nl-BE" dirty="0"/>
              <a:t>=&gt; Er zijn K die M zijn</a:t>
            </a:r>
          </a:p>
          <a:p>
            <a:pPr lvl="1"/>
            <a:endParaRPr lang="nl-BE"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logica ?</a:t>
            </a:r>
          </a:p>
        </p:txBody>
      </p:sp>
      <p:sp>
        <p:nvSpPr>
          <p:cNvPr id="3" name="Content Placeholder 4">
            <a:extLst>
              <a:ext uri="{FF2B5EF4-FFF2-40B4-BE49-F238E27FC236}">
                <a16:creationId xmlns:a16="http://schemas.microsoft.com/office/drawing/2014/main" id="{C558618D-4A0B-335F-31BD-BFF24B34F2D8}"/>
              </a:ext>
            </a:extLst>
          </p:cNvPr>
          <p:cNvSpPr txBox="1">
            <a:spLocks/>
          </p:cNvSpPr>
          <p:nvPr/>
        </p:nvSpPr>
        <p:spPr>
          <a:xfrm>
            <a:off x="5378822" y="3301413"/>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Alle Belgen zijn Europeanen</a:t>
            </a:r>
          </a:p>
          <a:p>
            <a:pPr lvl="2"/>
            <a:r>
              <a:rPr lang="nl-BE" dirty="0"/>
              <a:t>=&gt; Alle Vlamingen zijn Europeanen</a:t>
            </a:r>
          </a:p>
        </p:txBody>
      </p:sp>
      <p:sp>
        <p:nvSpPr>
          <p:cNvPr id="4" name="Content Placeholder 4">
            <a:extLst>
              <a:ext uri="{FF2B5EF4-FFF2-40B4-BE49-F238E27FC236}">
                <a16:creationId xmlns:a16="http://schemas.microsoft.com/office/drawing/2014/main" id="{99B975B3-C15E-7DD1-23D3-B65CD43F0F4D}"/>
              </a:ext>
            </a:extLst>
          </p:cNvPr>
          <p:cNvSpPr txBox="1">
            <a:spLocks/>
          </p:cNvSpPr>
          <p:nvPr/>
        </p:nvSpPr>
        <p:spPr>
          <a:xfrm>
            <a:off x="5378822" y="4739188"/>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Er zijn Belgen die Waals zijn</a:t>
            </a:r>
          </a:p>
          <a:p>
            <a:pPr lvl="2"/>
            <a:r>
              <a:rPr lang="nl-BE" dirty="0"/>
              <a:t>=&gt; Er zijn Vlamingen die Waals zijn</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fade">
                                      <p:cBhvr>
                                        <p:cTn id="40"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normAutofit fontScale="90000"/>
          </a:bodyPr>
          <a:lstStyle/>
          <a:p>
            <a:r>
              <a:rPr lang="nl-BE" dirty="0"/>
              <a:t>Waarheidstabellen: de dubbele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‘dubbele implicatie’ of ‘Bi – </a:t>
            </a:r>
            <a:r>
              <a:rPr lang="nl-BE" dirty="0" err="1"/>
              <a:t>implication</a:t>
            </a:r>
            <a:r>
              <a:rPr lang="nl-BE" dirty="0"/>
              <a:t>’ wordt voorgesteld door het symbool </a:t>
            </a:r>
            <a:r>
              <a:rPr lang="nl-BE" dirty="0">
                <a:sym typeface="Symbol" panose="05050102010706020507" pitchFamily="18" charset="2"/>
              </a:rPr>
              <a:t>.</a:t>
            </a:r>
          </a:p>
          <a:p>
            <a:r>
              <a:rPr lang="nl-BE" dirty="0">
                <a:sym typeface="Symbol" panose="05050102010706020507" pitchFamily="18" charset="2"/>
              </a:rPr>
              <a:t>Dubbele implicatie : (P  Q)  (Q  P)</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 AND </a:t>
            </a:r>
            <a:r>
              <a:rPr lang="nl-BE" dirty="0" err="1">
                <a:sym typeface="Symbol" panose="05050102010706020507" pitchFamily="18" charset="2"/>
              </a:rPr>
              <a:t>if</a:t>
            </a:r>
            <a:r>
              <a:rPr lang="nl-BE" dirty="0">
                <a:sym typeface="Symbol" panose="05050102010706020507" pitchFamily="18" charset="2"/>
              </a:rPr>
              <a:t> Q </a:t>
            </a:r>
            <a:r>
              <a:rPr lang="nl-BE" dirty="0" err="1">
                <a:sym typeface="Symbol" panose="05050102010706020507" pitchFamily="18" charset="2"/>
              </a:rPr>
              <a:t>then</a:t>
            </a:r>
            <a:r>
              <a:rPr lang="nl-BE" dirty="0">
                <a:sym typeface="Symbol" panose="05050102010706020507" pitchFamily="18" charset="2"/>
              </a:rPr>
              <a:t> P</a:t>
            </a:r>
          </a:p>
          <a:p>
            <a:r>
              <a:rPr lang="nl-BE" dirty="0">
                <a:sym typeface="Symbol" panose="05050102010706020507" pitchFamily="18" charset="2"/>
              </a:rPr>
              <a:t>Aan de hand van deze formule kunnen we de waarheidstabel opstellen:</a:t>
            </a:r>
          </a:p>
          <a:p>
            <a:endParaRPr lang="nl-BE" dirty="0">
              <a:sym typeface="Symbol" panose="05050102010706020507" pitchFamily="18" charset="2"/>
            </a:endParaRPr>
          </a:p>
          <a:p>
            <a:endParaRPr lang="nl-BE" dirty="0">
              <a:sym typeface="Symbol" panose="05050102010706020507" pitchFamily="18" charset="2"/>
            </a:endParaRPr>
          </a:p>
          <a:p>
            <a:endParaRPr lang="nl-BE" dirty="0"/>
          </a:p>
        </p:txBody>
      </p:sp>
      <p:graphicFrame>
        <p:nvGraphicFramePr>
          <p:cNvPr id="4" name="Table 3">
            <a:extLst>
              <a:ext uri="{FF2B5EF4-FFF2-40B4-BE49-F238E27FC236}">
                <a16:creationId xmlns:a16="http://schemas.microsoft.com/office/drawing/2014/main" id="{562A5932-0AD5-7697-8D37-D849C1D7EE14}"/>
              </a:ext>
            </a:extLst>
          </p:cNvPr>
          <p:cNvGraphicFramePr>
            <a:graphicFrameLocks noGrp="1"/>
          </p:cNvGraphicFramePr>
          <p:nvPr>
            <p:extLst>
              <p:ext uri="{D42A27DB-BD31-4B8C-83A1-F6EECF244321}">
                <p14:modId xmlns:p14="http://schemas.microsoft.com/office/powerpoint/2010/main" val="3501355822"/>
              </p:ext>
            </p:extLst>
          </p:nvPr>
        </p:nvGraphicFramePr>
        <p:xfrm>
          <a:off x="940619" y="3276053"/>
          <a:ext cx="5991123" cy="1854200"/>
        </p:xfrm>
        <a:graphic>
          <a:graphicData uri="http://schemas.openxmlformats.org/drawingml/2006/table">
            <a:tbl>
              <a:tblPr firstRow="1" bandRow="1" bandCol="1">
                <a:tableStyleId>{7E9639D4-E3E2-4D34-9284-5A2195B3D0D7}</a:tableStyleId>
              </a:tblPr>
              <a:tblGrid>
                <a:gridCol w="430009">
                  <a:extLst>
                    <a:ext uri="{9D8B030D-6E8A-4147-A177-3AD203B41FA5}">
                      <a16:colId xmlns:a16="http://schemas.microsoft.com/office/drawing/2014/main" val="3676815602"/>
                    </a:ext>
                  </a:extLst>
                </a:gridCol>
                <a:gridCol w="501867">
                  <a:extLst>
                    <a:ext uri="{9D8B030D-6E8A-4147-A177-3AD203B41FA5}">
                      <a16:colId xmlns:a16="http://schemas.microsoft.com/office/drawing/2014/main" val="2501073950"/>
                    </a:ext>
                  </a:extLst>
                </a:gridCol>
                <a:gridCol w="831376">
                  <a:extLst>
                    <a:ext uri="{9D8B030D-6E8A-4147-A177-3AD203B41FA5}">
                      <a16:colId xmlns:a16="http://schemas.microsoft.com/office/drawing/2014/main" val="3958596424"/>
                    </a:ext>
                  </a:extLst>
                </a:gridCol>
                <a:gridCol w="953729">
                  <a:extLst>
                    <a:ext uri="{9D8B030D-6E8A-4147-A177-3AD203B41FA5}">
                      <a16:colId xmlns:a16="http://schemas.microsoft.com/office/drawing/2014/main" val="2148581717"/>
                    </a:ext>
                  </a:extLst>
                </a:gridCol>
                <a:gridCol w="3274142">
                  <a:extLst>
                    <a:ext uri="{9D8B030D-6E8A-4147-A177-3AD203B41FA5}">
                      <a16:colId xmlns:a16="http://schemas.microsoft.com/office/drawing/2014/main" val="138454300"/>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tc>
                  <a:txBody>
                    <a:bodyPr/>
                    <a:lstStyle/>
                    <a:p>
                      <a:pPr algn="ctr"/>
                      <a:r>
                        <a:rPr lang="en-US" dirty="0"/>
                        <a:t>Q </a:t>
                      </a:r>
                      <a:r>
                        <a:rPr lang="en-US"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(P </a:t>
                      </a:r>
                      <a:r>
                        <a:rPr lang="en-US" dirty="0">
                          <a:sym typeface="Symbol" panose="05050102010706020507" pitchFamily="18" charset="2"/>
                        </a:rPr>
                        <a:t> Q)  (</a:t>
                      </a:r>
                      <a:r>
                        <a:rPr lang="en-US" dirty="0"/>
                        <a:t>Q </a:t>
                      </a:r>
                      <a:r>
                        <a:rPr lang="en-US" dirty="0">
                          <a:sym typeface="Symbol" panose="05050102010706020507" pitchFamily="18" charset="2"/>
                        </a:rPr>
                        <a:t> P)</a:t>
                      </a:r>
                      <a:endParaRPr lang="en-IE" dirty="0"/>
                    </a:p>
                  </a:txBody>
                  <a:tcPr/>
                </a:tc>
                <a:extLst>
                  <a:ext uri="{0D108BD9-81ED-4DB2-BD59-A6C34878D82A}">
                    <a16:rowId xmlns:a16="http://schemas.microsoft.com/office/drawing/2014/main" val="137487622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183355355"/>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103576131"/>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97955488"/>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875687621"/>
                  </a:ext>
                </a:extLst>
              </a:tr>
            </a:tbl>
          </a:graphicData>
        </a:graphic>
      </p:graphicFrame>
      <p:graphicFrame>
        <p:nvGraphicFramePr>
          <p:cNvPr id="5" name="Table 4">
            <a:extLst>
              <a:ext uri="{FF2B5EF4-FFF2-40B4-BE49-F238E27FC236}">
                <a16:creationId xmlns:a16="http://schemas.microsoft.com/office/drawing/2014/main" id="{D1DBFA68-8773-0371-F5A9-0E8D7965A777}"/>
              </a:ext>
            </a:extLst>
          </p:cNvPr>
          <p:cNvGraphicFramePr>
            <a:graphicFrameLocks noGrp="1"/>
          </p:cNvGraphicFramePr>
          <p:nvPr>
            <p:extLst>
              <p:ext uri="{D42A27DB-BD31-4B8C-83A1-F6EECF244321}">
                <p14:modId xmlns:p14="http://schemas.microsoft.com/office/powerpoint/2010/main" val="674908995"/>
              </p:ext>
            </p:extLst>
          </p:nvPr>
        </p:nvGraphicFramePr>
        <p:xfrm>
          <a:off x="940618" y="3272125"/>
          <a:ext cx="2530166" cy="1858128"/>
        </p:xfrm>
        <a:graphic>
          <a:graphicData uri="http://schemas.openxmlformats.org/drawingml/2006/table">
            <a:tbl>
              <a:tblPr firstRow="1" bandRow="1" bandCol="1">
                <a:tableStyleId>{7E9639D4-E3E2-4D34-9284-5A2195B3D0D7}</a:tableStyleId>
              </a:tblPr>
              <a:tblGrid>
                <a:gridCol w="583379">
                  <a:extLst>
                    <a:ext uri="{9D8B030D-6E8A-4147-A177-3AD203B41FA5}">
                      <a16:colId xmlns:a16="http://schemas.microsoft.com/office/drawing/2014/main" val="1409863831"/>
                    </a:ext>
                  </a:extLst>
                </a:gridCol>
                <a:gridCol w="648929">
                  <a:extLst>
                    <a:ext uri="{9D8B030D-6E8A-4147-A177-3AD203B41FA5}">
                      <a16:colId xmlns:a16="http://schemas.microsoft.com/office/drawing/2014/main" val="2857703503"/>
                    </a:ext>
                  </a:extLst>
                </a:gridCol>
                <a:gridCol w="1297858">
                  <a:extLst>
                    <a:ext uri="{9D8B030D-6E8A-4147-A177-3AD203B41FA5}">
                      <a16:colId xmlns:a16="http://schemas.microsoft.com/office/drawing/2014/main" val="1815066558"/>
                    </a:ext>
                  </a:extLst>
                </a:gridCol>
              </a:tblGrid>
              <a:tr h="335827">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100712299"/>
                  </a:ext>
                </a:extLst>
              </a:tr>
              <a:tr h="335827">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52923051"/>
                  </a:ext>
                </a:extLst>
              </a:tr>
              <a:tr h="395088">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086240462"/>
                  </a:ext>
                </a:extLst>
              </a:tr>
              <a:tr h="335827">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42146851"/>
                  </a:ext>
                </a:extLst>
              </a:tr>
              <a:tr h="335827">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032629467"/>
                  </a:ext>
                </a:extLst>
              </a:tr>
            </a:tbl>
          </a:graphicData>
        </a:graphic>
      </p:graphicFrame>
    </p:spTree>
    <p:extLst>
      <p:ext uri="{BB962C8B-B14F-4D97-AF65-F5344CB8AC3E}">
        <p14:creationId xmlns:p14="http://schemas.microsoft.com/office/powerpoint/2010/main" val="249574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53" r="35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a:t>Logica in code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5989668"/>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11561700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Formele logica</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Logica maakt gebruik van algemene redenatie wetten die we kunnen vertrouwen.</a:t>
            </a:r>
          </a:p>
          <a:p>
            <a:pPr lvl="1"/>
            <a:r>
              <a:rPr lang="nl-BE" dirty="0"/>
              <a:t>We maken gebruik van variabelen die we vervangen door concrete zaken</a:t>
            </a:r>
          </a:p>
          <a:p>
            <a:r>
              <a:rPr lang="nl-BE" dirty="0"/>
              <a:t>Later werden de oude logica regels stilaan beïnvloed te worden door wiskundige redeneringen.</a:t>
            </a:r>
          </a:p>
          <a:p>
            <a:pPr lvl="1"/>
            <a:r>
              <a:rPr lang="nl-BE" dirty="0"/>
              <a:t>George </a:t>
            </a:r>
            <a:r>
              <a:rPr lang="nl-BE" dirty="0" err="1"/>
              <a:t>Bool</a:t>
            </a:r>
            <a:r>
              <a:rPr lang="nl-BE" dirty="0"/>
              <a:t> </a:t>
            </a:r>
            <a:r>
              <a:rPr lang="nl-BE" sz="1600" dirty="0"/>
              <a:t>(19</a:t>
            </a:r>
            <a:r>
              <a:rPr lang="nl-BE" sz="1600" baseline="30000" dirty="0"/>
              <a:t>de</a:t>
            </a:r>
            <a:r>
              <a:rPr lang="nl-BE" sz="1600" dirty="0"/>
              <a:t> eeuw)</a:t>
            </a:r>
            <a:r>
              <a:rPr lang="nl-BE" dirty="0"/>
              <a:t> ontwierp de logica met enkel 2 waarden </a:t>
            </a:r>
          </a:p>
          <a:p>
            <a:pPr lvl="2">
              <a:buFont typeface="Wingdings" panose="05000000000000000000" pitchFamily="2" charset="2"/>
              <a:buChar char="Ø"/>
            </a:pPr>
            <a:r>
              <a:rPr lang="nl-BE" dirty="0"/>
              <a:t>Waar 	en 	onwaar		</a:t>
            </a:r>
          </a:p>
          <a:p>
            <a:pPr lvl="2">
              <a:buFont typeface="Wingdings" panose="05000000000000000000" pitchFamily="2" charset="2"/>
              <a:buChar char="Ø"/>
            </a:pPr>
            <a:r>
              <a:rPr lang="nl-BE" dirty="0" err="1"/>
              <a:t>true</a:t>
            </a:r>
            <a:r>
              <a:rPr lang="nl-BE" dirty="0"/>
              <a:t>  	or  	</a:t>
            </a:r>
            <a:r>
              <a:rPr lang="nl-BE" dirty="0" err="1"/>
              <a:t>false</a:t>
            </a:r>
            <a:endParaRPr lang="nl-BE" dirty="0"/>
          </a:p>
          <a:p>
            <a:pPr lvl="2">
              <a:buFont typeface="Wingdings" panose="05000000000000000000" pitchFamily="2" charset="2"/>
              <a:buChar char="Ø"/>
            </a:pPr>
            <a:r>
              <a:rPr lang="nl-BE" dirty="0"/>
              <a:t> 1	of	0</a:t>
            </a:r>
          </a:p>
          <a:p>
            <a:pPr lvl="1"/>
            <a:r>
              <a:rPr lang="nl-BE" dirty="0"/>
              <a:t>Gerhard </a:t>
            </a:r>
            <a:r>
              <a:rPr lang="nl-BE" dirty="0" err="1"/>
              <a:t>Gentzen</a:t>
            </a:r>
            <a:r>
              <a:rPr lang="nl-BE" dirty="0"/>
              <a:t> </a:t>
            </a:r>
            <a:r>
              <a:rPr lang="nl-BE" sz="1800" dirty="0"/>
              <a:t>(20</a:t>
            </a:r>
            <a:r>
              <a:rPr lang="nl-BE" sz="1800" baseline="30000" dirty="0"/>
              <a:t>ste</a:t>
            </a:r>
            <a:r>
              <a:rPr lang="nl-BE" sz="1800" dirty="0"/>
              <a:t> eeuw)</a:t>
            </a:r>
            <a:r>
              <a:rPr lang="nl-BE" dirty="0"/>
              <a:t> vond een logisch systeem uit die zeer nauw verbonden was met het mathematisch denken.</a:t>
            </a:r>
          </a:p>
          <a:p>
            <a:pPr lvl="2">
              <a:buFont typeface="Wingdings" panose="05000000000000000000" pitchFamily="2" charset="2"/>
              <a:buChar char="Ø"/>
            </a:pPr>
            <a:r>
              <a:rPr lang="nl-BE" dirty="0"/>
              <a:t>Hij noemde zijn systeem Natuurlijke deductie</a:t>
            </a:r>
          </a:p>
        </p:txBody>
      </p:sp>
    </p:spTree>
    <p:extLst>
      <p:ext uri="{BB962C8B-B14F-4D97-AF65-F5344CB8AC3E}">
        <p14:creationId xmlns:p14="http://schemas.microsoft.com/office/powerpoint/2010/main" val="198515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49D70-8C4A-F95A-5249-AEA2016933CB}"/>
              </a:ext>
            </a:extLst>
          </p:cNvPr>
          <p:cNvSpPr>
            <a:spLocks noGrp="1"/>
          </p:cNvSpPr>
          <p:nvPr>
            <p:ph type="title"/>
          </p:nvPr>
        </p:nvSpPr>
        <p:spPr/>
        <p:txBody>
          <a:bodyPr/>
          <a:lstStyle/>
          <a:p>
            <a:r>
              <a:rPr lang="en-US" dirty="0"/>
              <a:t>Logica in IT</a:t>
            </a:r>
            <a:endParaRPr lang="en-IE" dirty="0"/>
          </a:p>
        </p:txBody>
      </p:sp>
      <p:sp>
        <p:nvSpPr>
          <p:cNvPr id="3" name="Content Placeholder 2">
            <a:extLst>
              <a:ext uri="{FF2B5EF4-FFF2-40B4-BE49-F238E27FC236}">
                <a16:creationId xmlns:a16="http://schemas.microsoft.com/office/drawing/2014/main" id="{BFA4629D-42CD-D6B6-4D7F-3A2C40EFEEEB}"/>
              </a:ext>
            </a:extLst>
          </p:cNvPr>
          <p:cNvSpPr>
            <a:spLocks noGrp="1"/>
          </p:cNvSpPr>
          <p:nvPr>
            <p:ph idx="1"/>
          </p:nvPr>
        </p:nvSpPr>
        <p:spPr>
          <a:xfrm>
            <a:off x="838200" y="1318532"/>
            <a:ext cx="10515600" cy="4829856"/>
          </a:xfrm>
        </p:spPr>
        <p:txBody>
          <a:bodyPr/>
          <a:lstStyle/>
          <a:p>
            <a:r>
              <a:rPr lang="nl-BE" dirty="0"/>
              <a:t>Informatica vereist nog meer gedetailleerde regels als in de wiskundige logica.</a:t>
            </a:r>
          </a:p>
          <a:p>
            <a:pPr lvl="1"/>
            <a:r>
              <a:rPr lang="nl-BE" dirty="0"/>
              <a:t>Wiskundigen onder elkaar behoren niet alle kleine details van een situatie mee te delen om tot een juiste conclusie te komen. Sommige dingen zijn zo evident, zodat iedereen ze verstaat.</a:t>
            </a:r>
          </a:p>
          <a:p>
            <a:pPr lvl="1"/>
            <a:r>
              <a:rPr lang="nl-BE" dirty="0"/>
              <a:t>Een computer vereist een zeer gedetailleerd stappenplan om tot de juiste conclusie of actie uit te voeren.</a:t>
            </a:r>
          </a:p>
          <a:p>
            <a:pPr lvl="1"/>
            <a:r>
              <a:rPr lang="nl-BE" dirty="0"/>
              <a:t>Als een algoritme bepaalde parameters overslaat of delen van evidente logica skipt, zal dit resulteren in een error of nog erger, een compleet verkeerd resultaat.</a:t>
            </a:r>
          </a:p>
          <a:p>
            <a:pPr lvl="1"/>
            <a:endParaRPr lang="nl-BE" dirty="0"/>
          </a:p>
        </p:txBody>
      </p:sp>
    </p:spTree>
    <p:extLst>
      <p:ext uri="{BB962C8B-B14F-4D97-AF65-F5344CB8AC3E}">
        <p14:creationId xmlns:p14="http://schemas.microsoft.com/office/powerpoint/2010/main" val="162934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354" b="183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Deductie</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693175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Deductief redeneren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407458"/>
            <a:ext cx="10869538" cy="5171657"/>
          </a:xfrm>
        </p:spPr>
        <p:txBody>
          <a:bodyPr/>
          <a:lstStyle/>
          <a:p>
            <a:r>
              <a:rPr lang="nl-BE" dirty="0"/>
              <a:t>We gebruiken algemene principes (</a:t>
            </a:r>
            <a:r>
              <a:rPr lang="nl-BE" b="1" u="sng" dirty="0"/>
              <a:t>premissen</a:t>
            </a:r>
            <a:r>
              <a:rPr lang="nl-BE" dirty="0"/>
              <a:t>) om specifieke conclusies te trekken.</a:t>
            </a:r>
          </a:p>
          <a:p>
            <a:r>
              <a:rPr lang="nl-BE" dirty="0"/>
              <a:t>Bij deductie gebruiken we premissen die voor waar worden aangenomen en de </a:t>
            </a:r>
            <a:r>
              <a:rPr lang="nl-BE" b="1" dirty="0"/>
              <a:t>conclusie</a:t>
            </a:r>
            <a:r>
              <a:rPr lang="nl-BE" dirty="0"/>
              <a:t> is de bewering die hiervan wordt afgeleid.</a:t>
            </a:r>
          </a:p>
          <a:p>
            <a:r>
              <a:rPr lang="nl-BE" dirty="0"/>
              <a:t>De </a:t>
            </a:r>
            <a:r>
              <a:rPr lang="nl-BE" b="1" dirty="0"/>
              <a:t>geldigheid</a:t>
            </a:r>
            <a:r>
              <a:rPr lang="nl-BE" dirty="0"/>
              <a:t> van deze premissen verzekert de waarheid van de </a:t>
            </a:r>
            <a:r>
              <a:rPr lang="nl-BE" b="1" dirty="0"/>
              <a:t>conclusie</a:t>
            </a:r>
            <a:r>
              <a:rPr lang="nl-BE" dirty="0"/>
              <a:t>.</a:t>
            </a:r>
          </a:p>
          <a:p>
            <a:pPr lvl="1">
              <a:buFont typeface="Wingdings" panose="05000000000000000000" pitchFamily="2" charset="2"/>
              <a:buChar char="ü"/>
            </a:pPr>
            <a:r>
              <a:rPr lang="nl-BE" sz="1800" dirty="0"/>
              <a:t>Premisse :	Alle bloemen zijn planten</a:t>
            </a:r>
          </a:p>
          <a:p>
            <a:pPr lvl="1">
              <a:buFont typeface="Wingdings" panose="05000000000000000000" pitchFamily="2" charset="2"/>
              <a:buChar char="ü"/>
            </a:pPr>
            <a:r>
              <a:rPr lang="nl-BE" sz="1800" dirty="0"/>
              <a:t>Premisse : 	Een narcis is een bloem</a:t>
            </a:r>
          </a:p>
          <a:p>
            <a:pPr lvl="1">
              <a:buFont typeface="Wingdings" panose="05000000000000000000" pitchFamily="2" charset="2"/>
              <a:buChar char="ü"/>
            </a:pPr>
            <a:r>
              <a:rPr lang="nl-BE" sz="1800" dirty="0"/>
              <a:t>Conclusie : 	Een narcis is een plant</a:t>
            </a:r>
          </a:p>
          <a:p>
            <a:r>
              <a:rPr lang="nl-BE" dirty="0"/>
              <a:t>We verdelen het deductief redeneren in enkele sub categorieën</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391228"/>
            <a:ext cx="10869538" cy="5187888"/>
          </a:xfrm>
        </p:spPr>
        <p:txBody>
          <a:bodyPr/>
          <a:lstStyle/>
          <a:p>
            <a:r>
              <a:rPr lang="nl-BE" dirty="0"/>
              <a:t>Syllogisme:</a:t>
            </a:r>
          </a:p>
          <a:p>
            <a:pPr lvl="1"/>
            <a:r>
              <a:rPr lang="nl-BE" dirty="0"/>
              <a:t>Bij syllogisme wordt een conclusie getrokken uit 2 </a:t>
            </a:r>
            <a:r>
              <a:rPr lang="nl-BE" dirty="0" err="1"/>
              <a:t>permissen</a:t>
            </a:r>
            <a:r>
              <a:rPr lang="nl-BE" dirty="0"/>
              <a:t>:</a:t>
            </a:r>
          </a:p>
          <a:p>
            <a:pPr lvl="2"/>
            <a:r>
              <a:rPr lang="nl-BE" dirty="0" err="1"/>
              <a:t>Permisse</a:t>
            </a:r>
            <a:r>
              <a:rPr lang="nl-BE" dirty="0"/>
              <a:t> 1: 	Alle zoogdieren zijn sterfelijk </a:t>
            </a:r>
          </a:p>
          <a:p>
            <a:pPr lvl="2"/>
            <a:r>
              <a:rPr lang="nl-BE" dirty="0" err="1"/>
              <a:t>Permisse</a:t>
            </a:r>
            <a:r>
              <a:rPr lang="nl-BE" dirty="0"/>
              <a:t> 2:	Mijn kat is een zoogdier</a:t>
            </a:r>
          </a:p>
          <a:p>
            <a:pPr lvl="2"/>
            <a:r>
              <a:rPr lang="nl-BE" dirty="0"/>
              <a:t>Conclusie	Mijn kat is sterfelijk</a:t>
            </a:r>
          </a:p>
          <a:p>
            <a:r>
              <a:rPr lang="nl-BE" dirty="0"/>
              <a:t>Modus </a:t>
            </a:r>
            <a:r>
              <a:rPr lang="nl-BE" dirty="0" err="1"/>
              <a:t>ponens</a:t>
            </a:r>
            <a:endParaRPr lang="nl-BE" dirty="0"/>
          </a:p>
          <a:p>
            <a:pPr lvl="1"/>
            <a:r>
              <a:rPr lang="nl-BE" dirty="0"/>
              <a:t>Bij een modus </a:t>
            </a:r>
            <a:r>
              <a:rPr lang="nl-BE" dirty="0" err="1"/>
              <a:t>ponens</a:t>
            </a:r>
            <a:r>
              <a:rPr lang="nl-BE" dirty="0"/>
              <a:t> wordt een voorwaardelijke verklaring bevestigd door een </a:t>
            </a:r>
            <a:r>
              <a:rPr lang="nl-BE" dirty="0" err="1"/>
              <a:t>anticident</a:t>
            </a:r>
            <a:endParaRPr lang="nl-BE" dirty="0"/>
          </a:p>
          <a:p>
            <a:pPr lvl="2"/>
            <a:r>
              <a:rPr lang="nl-BE" dirty="0" err="1"/>
              <a:t>Permisse</a:t>
            </a:r>
            <a:r>
              <a:rPr lang="nl-BE" dirty="0"/>
              <a:t> 1:	Als het vriest zijn de straten glad.</a:t>
            </a:r>
          </a:p>
          <a:p>
            <a:pPr lvl="2"/>
            <a:r>
              <a:rPr lang="nl-BE" dirty="0" err="1"/>
              <a:t>Permisse</a:t>
            </a:r>
            <a:r>
              <a:rPr lang="nl-BE" dirty="0"/>
              <a:t> 2: 	Het vriest.</a:t>
            </a:r>
          </a:p>
          <a:p>
            <a:pPr lvl="2"/>
            <a:r>
              <a:rPr lang="nl-BE" dirty="0"/>
              <a:t>Conclusie :	De straten zijn glad.</a:t>
            </a:r>
          </a:p>
          <a:p>
            <a:pPr lvl="2"/>
            <a:endParaRPr lang="nl-BE" dirty="0"/>
          </a:p>
        </p:txBody>
      </p:sp>
    </p:spTree>
    <p:extLst>
      <p:ext uri="{BB962C8B-B14F-4D97-AF65-F5344CB8AC3E}">
        <p14:creationId xmlns:p14="http://schemas.microsoft.com/office/powerpoint/2010/main" val="3882434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Modus </a:t>
            </a:r>
            <a:r>
              <a:rPr lang="nl-BE" dirty="0" err="1"/>
              <a:t>tollens</a:t>
            </a:r>
            <a:r>
              <a:rPr lang="nl-BE" dirty="0"/>
              <a:t>:</a:t>
            </a:r>
          </a:p>
          <a:p>
            <a:pPr lvl="1"/>
            <a:r>
              <a:rPr lang="nl-BE" dirty="0"/>
              <a:t>Bij modus </a:t>
            </a:r>
            <a:r>
              <a:rPr lang="nl-BE" dirty="0" err="1"/>
              <a:t>tollens</a:t>
            </a:r>
            <a:r>
              <a:rPr lang="nl-BE" dirty="0"/>
              <a:t> wordt het antecedent ontkend en wordt vervolgens de conclusie weerlegd</a:t>
            </a:r>
          </a:p>
          <a:p>
            <a:pPr lvl="2"/>
            <a:r>
              <a:rPr lang="nl-BE" dirty="0" err="1"/>
              <a:t>Permisse</a:t>
            </a:r>
            <a:r>
              <a:rPr lang="nl-BE" dirty="0"/>
              <a:t> 1: 	Als het regent, zijn de daken nat</a:t>
            </a:r>
          </a:p>
          <a:p>
            <a:pPr lvl="2"/>
            <a:r>
              <a:rPr lang="nl-BE" dirty="0" err="1"/>
              <a:t>Permisse</a:t>
            </a:r>
            <a:r>
              <a:rPr lang="nl-BE" dirty="0"/>
              <a:t> 2: 	De daken zijn niet nat</a:t>
            </a:r>
          </a:p>
          <a:p>
            <a:pPr lvl="2"/>
            <a:r>
              <a:rPr lang="nl-BE" dirty="0"/>
              <a:t>Conclusie:	Het regent niet</a:t>
            </a:r>
          </a:p>
          <a:p>
            <a:r>
              <a:rPr lang="nl-BE" dirty="0"/>
              <a:t>Hypothetisch Syllogisme</a:t>
            </a:r>
          </a:p>
          <a:p>
            <a:pPr lvl="1"/>
            <a:r>
              <a:rPr lang="nl-BE" dirty="0"/>
              <a:t>We hebben twee voorwaardelijke </a:t>
            </a:r>
            <a:r>
              <a:rPr lang="nl-BE" dirty="0" err="1"/>
              <a:t>permisses</a:t>
            </a:r>
            <a:r>
              <a:rPr lang="nl-BE" dirty="0"/>
              <a:t> en een voorwaardelijke verklaring voor de conclusie:</a:t>
            </a:r>
          </a:p>
          <a:p>
            <a:pPr lvl="2"/>
            <a:r>
              <a:rPr lang="nl-BE" dirty="0" err="1"/>
              <a:t>Permisse</a:t>
            </a:r>
            <a:r>
              <a:rPr lang="nl-BE" dirty="0"/>
              <a:t> 1:	Als het sneeuwt, zal het buiten wit zien.</a:t>
            </a:r>
          </a:p>
          <a:p>
            <a:pPr lvl="2"/>
            <a:r>
              <a:rPr lang="nl-BE" dirty="0" err="1"/>
              <a:t>Permisse</a:t>
            </a:r>
            <a:r>
              <a:rPr lang="nl-BE" dirty="0"/>
              <a:t> 2: 	Als het buiten wit ziet, zal het glad zijn.</a:t>
            </a:r>
          </a:p>
          <a:p>
            <a:pPr lvl="2"/>
            <a:r>
              <a:rPr lang="nl-BE" dirty="0"/>
              <a:t>Conclusie:	Het zal glad zijn als het sneeuwt	</a:t>
            </a:r>
          </a:p>
          <a:p>
            <a:pPr lvl="1"/>
            <a:endParaRPr lang="nl-BE" dirty="0"/>
          </a:p>
        </p:txBody>
      </p:sp>
    </p:spTree>
    <p:extLst>
      <p:ext uri="{BB962C8B-B14F-4D97-AF65-F5344CB8AC3E}">
        <p14:creationId xmlns:p14="http://schemas.microsoft.com/office/powerpoint/2010/main" val="120125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06DFD5-8C57-4EAD-B498-AB8664690A9C}">
  <ds:schemaRefs>
    <ds:schemaRef ds:uri="http://schemas.microsoft.com/sharepoint/v3/contenttype/forms"/>
  </ds:schemaRefs>
</ds:datastoreItem>
</file>

<file path=customXml/itemProps2.xml><?xml version="1.0" encoding="utf-8"?>
<ds:datastoreItem xmlns:ds="http://schemas.openxmlformats.org/officeDocument/2006/customXml" ds:itemID="{03FCA14D-D730-4CE8-9BA1-9CF778004E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2541</Words>
  <Application>Microsoft Office PowerPoint</Application>
  <PresentationFormat>Widescreen</PresentationFormat>
  <Paragraphs>414</Paragraphs>
  <Slides>33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Calibri Light</vt:lpstr>
      <vt:lpstr>Symbol</vt:lpstr>
      <vt:lpstr>Wingdings</vt:lpstr>
      <vt:lpstr>Office Theme</vt:lpstr>
      <vt:lpstr>  Programmeren in C# </vt:lpstr>
      <vt:lpstr>Logisch redeneren</vt:lpstr>
      <vt:lpstr>Wat is logica ?</vt:lpstr>
      <vt:lpstr>Formele logica</vt:lpstr>
      <vt:lpstr>Logica in IT</vt:lpstr>
      <vt:lpstr>Deductie</vt:lpstr>
      <vt:lpstr>Deductief redeneren </vt:lpstr>
      <vt:lpstr>Soorten deductief redeneren</vt:lpstr>
      <vt:lpstr>Soorten deductief redeneren</vt:lpstr>
      <vt:lpstr>Soorten deductief redeneren</vt:lpstr>
      <vt:lpstr>Venn diagram methode</vt:lpstr>
      <vt:lpstr>Venn diagram</vt:lpstr>
      <vt:lpstr>Venndiagrammen</vt:lpstr>
      <vt:lpstr>Venndiagram</vt:lpstr>
      <vt:lpstr>Lege venndiagrammen</vt:lpstr>
      <vt:lpstr>Overlappende venndiagram</vt:lpstr>
      <vt:lpstr>Overlappende venndiagram</vt:lpstr>
      <vt:lpstr>Syllogisme via een venndiagram</vt:lpstr>
      <vt:lpstr>Boolean logic</vt:lpstr>
      <vt:lpstr>Abstract Proposissions (permisses)</vt:lpstr>
      <vt:lpstr>Abstract Proposissions</vt:lpstr>
      <vt:lpstr>Connectiviteit</vt:lpstr>
      <vt:lpstr>Prioriteiten van de symbolen</vt:lpstr>
      <vt:lpstr>Waarheidstabellen</vt:lpstr>
      <vt:lpstr>Waarheidstabellen :    - AND</vt:lpstr>
      <vt:lpstr>Waarheidstabellen:   - OR</vt:lpstr>
      <vt:lpstr>Waarheidstabellen:   - NOT</vt:lpstr>
      <vt:lpstr>Waarheidstabellen: de implicatie of </vt:lpstr>
      <vt:lpstr>Waarheidstabellen: de implicatie of </vt:lpstr>
      <vt:lpstr>Waarheidstabellen: de dubbele implicatie of </vt:lpstr>
      <vt:lpstr>Logica in code</vt:lpstr>
      <vt:lpstr>PowerPoint Presentation</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44</cp:revision>
  <dcterms:created xsi:type="dcterms:W3CDTF">2020-06-11T13:52:31Z</dcterms:created>
  <dcterms:modified xsi:type="dcterms:W3CDTF">2023-11-19T11:14:24Z</dcterms:modified>
</cp:coreProperties>
</file>